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7"/>
  </p:notesMasterIdLst>
  <p:handoutMasterIdLst>
    <p:handoutMasterId r:id="rId9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Light"/>
      </a:defRPr>
    </a:lvl1pPr>
    <a:lvl2pPr marL="0" marR="0" indent="22860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Light"/>
      </a:defRPr>
    </a:lvl2pPr>
    <a:lvl3pPr marL="0" marR="0" indent="45720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Light"/>
      </a:defRPr>
    </a:lvl3pPr>
    <a:lvl4pPr marL="0" marR="0" indent="68580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Light"/>
      </a:defRPr>
    </a:lvl4pPr>
    <a:lvl5pPr marL="0" marR="0" indent="91440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Light"/>
      </a:defRPr>
    </a:lvl5pPr>
    <a:lvl6pPr marL="0" marR="0" indent="114300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Light"/>
      </a:defRPr>
    </a:lvl6pPr>
    <a:lvl7pPr marL="0" marR="0" indent="137160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Light"/>
      </a:defRPr>
    </a:lvl7pPr>
    <a:lvl8pPr marL="0" marR="0" indent="160020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Light"/>
      </a:defRPr>
    </a:lvl8pPr>
    <a:lvl9pPr marL="0" marR="0" indent="182880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77"/>
    <p:restoredTop sz="94701"/>
  </p:normalViewPr>
  <p:slideViewPr>
    <p:cSldViewPr snapToGrid="0" snapToObjects="1">
      <p:cViewPr varScale="1">
        <p:scale>
          <a:sx n="108" d="100"/>
          <a:sy n="108" d="100"/>
        </p:scale>
        <p:origin x="264" y="864"/>
      </p:cViewPr>
      <p:guideLst/>
    </p:cSldViewPr>
  </p:slideViewPr>
  <p:notesTextViewPr>
    <p:cViewPr>
      <p:scale>
        <a:sx n="1" d="1"/>
        <a:sy n="1" d="1"/>
      </p:scale>
      <p:origin x="0" y="0"/>
    </p:cViewPr>
  </p:notesTextViewPr>
  <p:notesViewPr>
    <p:cSldViewPr snapToGrid="0" snapToObjects="1">
      <p:cViewPr varScale="1">
        <p:scale>
          <a:sx n="203" d="100"/>
          <a:sy n="203" d="100"/>
        </p:scale>
        <p:origin x="7480"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D69E94-0A14-5745-9AAE-D3899591F4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027FEB-3BC1-464C-B81C-4A51D6E74C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2017-Feb-14</a:t>
            </a:r>
          </a:p>
        </p:txBody>
      </p:sp>
      <p:sp>
        <p:nvSpPr>
          <p:cNvPr id="4" name="Footer Placeholder 3">
            <a:extLst>
              <a:ext uri="{FF2B5EF4-FFF2-40B4-BE49-F238E27FC236}">
                <a16:creationId xmlns:a16="http://schemas.microsoft.com/office/drawing/2014/main" id="{1CD26F5B-F206-B94C-9271-75EE523A93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61D68D-07F2-2B47-82F7-CCAC905DB4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A52A8A-EF31-7047-AA55-28F384C15458}" type="slidenum">
              <a:rPr lang="en-US" smtClean="0"/>
              <a:t>‹#›</a:t>
            </a:fld>
            <a:endParaRPr lang="en-US"/>
          </a:p>
        </p:txBody>
      </p:sp>
    </p:spTree>
    <p:extLst>
      <p:ext uri="{BB962C8B-B14F-4D97-AF65-F5344CB8AC3E}">
        <p14:creationId xmlns:p14="http://schemas.microsoft.com/office/powerpoint/2010/main" val="101067787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hf sldNum="0" hdr="0" ftr="0"/>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603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Shape 724"/>
          <p:cNvSpPr>
            <a:spLocks noGrp="1" noRot="1" noChangeAspect="1"/>
          </p:cNvSpPr>
          <p:nvPr>
            <p:ph type="sldImg"/>
          </p:nvPr>
        </p:nvSpPr>
        <p:spPr>
          <a:xfrm>
            <a:off x="381000" y="685800"/>
            <a:ext cx="6096000" cy="3429000"/>
          </a:xfrm>
          <a:prstGeom prst="rect">
            <a:avLst/>
          </a:prstGeom>
        </p:spPr>
        <p:txBody>
          <a:bodyPr/>
          <a:lstStyle/>
          <a:p>
            <a:endParaRPr/>
          </a:p>
        </p:txBody>
      </p:sp>
      <p:sp>
        <p:nvSpPr>
          <p:cNvPr id="725" name="Shape 725"/>
          <p:cNvSpPr>
            <a:spLocks noGrp="1"/>
          </p:cNvSpPr>
          <p:nvPr>
            <p:ph type="body" sz="quarter" idx="1"/>
          </p:nvPr>
        </p:nvSpPr>
        <p:spPr>
          <a:prstGeom prst="rect">
            <a:avLst/>
          </a:prstGeom>
        </p:spPr>
        <p:txBody>
          <a:bodyPr/>
          <a:lstStyle/>
          <a:p>
            <a:r>
              <a:t>Let’s go back and consider the traceable aspect again…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Shape 737"/>
          <p:cNvSpPr>
            <a:spLocks noGrp="1" noRot="1" noChangeAspect="1"/>
          </p:cNvSpPr>
          <p:nvPr>
            <p:ph type="sldImg"/>
          </p:nvPr>
        </p:nvSpPr>
        <p:spPr>
          <a:xfrm>
            <a:off x="381000" y="685800"/>
            <a:ext cx="6096000" cy="3429000"/>
          </a:xfrm>
          <a:prstGeom prst="rect">
            <a:avLst/>
          </a:prstGeom>
        </p:spPr>
        <p:txBody>
          <a:bodyPr/>
          <a:lstStyle/>
          <a:p>
            <a:endParaRPr/>
          </a:p>
        </p:txBody>
      </p:sp>
      <p:sp>
        <p:nvSpPr>
          <p:cNvPr id="738" name="Shape 738"/>
          <p:cNvSpPr>
            <a:spLocks noGrp="1"/>
          </p:cNvSpPr>
          <p:nvPr>
            <p:ph type="body" sz="quarter" idx="1"/>
          </p:nvPr>
        </p:nvSpPr>
        <p:spPr>
          <a:prstGeom prst="rect">
            <a:avLst/>
          </a:prstGeom>
        </p:spPr>
        <p:txBody>
          <a:bodyPr/>
          <a:lstStyle/>
          <a:p>
            <a:r>
              <a:t>If you decide to use priority levels, keep them to a minimum number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Shape 750"/>
          <p:cNvSpPr>
            <a:spLocks noGrp="1" noRot="1" noChangeAspect="1"/>
          </p:cNvSpPr>
          <p:nvPr>
            <p:ph type="sldImg"/>
          </p:nvPr>
        </p:nvSpPr>
        <p:spPr>
          <a:xfrm>
            <a:off x="381000" y="685800"/>
            <a:ext cx="6096000" cy="3429000"/>
          </a:xfrm>
          <a:prstGeom prst="rect">
            <a:avLst/>
          </a:prstGeom>
        </p:spPr>
        <p:txBody>
          <a:bodyPr/>
          <a:lstStyle/>
          <a:p>
            <a:endParaRPr/>
          </a:p>
        </p:txBody>
      </p:sp>
      <p:sp>
        <p:nvSpPr>
          <p:cNvPr id="751" name="Shape 751"/>
          <p:cNvSpPr>
            <a:spLocks noGrp="1"/>
          </p:cNvSpPr>
          <p:nvPr>
            <p:ph type="body" sz="quarter" idx="1"/>
          </p:nvPr>
        </p:nvSpPr>
        <p:spPr>
          <a:prstGeom prst="rect">
            <a:avLst/>
          </a:prstGeom>
        </p:spPr>
        <p:txBody>
          <a:bodyPr/>
          <a:lstStyle/>
          <a:p>
            <a:r>
              <a:t>If you decide to maintain priorities, they need to be recorded with the requirement itself</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764"/>
          <p:cNvSpPr>
            <a:spLocks noGrp="1" noRot="1" noChangeAspect="1"/>
          </p:cNvSpPr>
          <p:nvPr>
            <p:ph type="sldImg"/>
          </p:nvPr>
        </p:nvSpPr>
        <p:spPr>
          <a:xfrm>
            <a:off x="381000" y="685800"/>
            <a:ext cx="6096000" cy="3429000"/>
          </a:xfrm>
          <a:prstGeom prst="rect">
            <a:avLst/>
          </a:prstGeom>
        </p:spPr>
        <p:txBody>
          <a:bodyPr/>
          <a:lstStyle/>
          <a:p>
            <a:endParaRPr/>
          </a:p>
        </p:txBody>
      </p:sp>
      <p:sp>
        <p:nvSpPr>
          <p:cNvPr id="765" name="Shape 765"/>
          <p:cNvSpPr>
            <a:spLocks noGrp="1"/>
          </p:cNvSpPr>
          <p:nvPr>
            <p:ph type="body" sz="quarter" idx="1"/>
          </p:nvPr>
        </p:nvSpPr>
        <p:spPr>
          <a:prstGeom prst="rect">
            <a:avLst/>
          </a:prstGeom>
        </p:spPr>
        <p:txBody>
          <a:bodyPr/>
          <a:lstStyle/>
          <a:p>
            <a:r>
              <a:t>The highlighted bullets indicate attributes that are essential.  Others are optional based upon the project size, domain and more.</a:t>
            </a:r>
          </a:p>
          <a:p>
            <a:r>
              <a:t>Fit criteria are the measurable aspects of a requirement needed for testing.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 name="Shape 785"/>
          <p:cNvSpPr>
            <a:spLocks noGrp="1" noRot="1" noChangeAspect="1"/>
          </p:cNvSpPr>
          <p:nvPr>
            <p:ph type="sldImg"/>
          </p:nvPr>
        </p:nvSpPr>
        <p:spPr>
          <a:xfrm>
            <a:off x="381000" y="685800"/>
            <a:ext cx="6096000" cy="3429000"/>
          </a:xfrm>
          <a:prstGeom prst="rect">
            <a:avLst/>
          </a:prstGeom>
        </p:spPr>
        <p:txBody>
          <a:bodyPr/>
          <a:lstStyle/>
          <a:p>
            <a:endParaRPr/>
          </a:p>
        </p:txBody>
      </p:sp>
      <p:sp>
        <p:nvSpPr>
          <p:cNvPr id="786" name="Shape 786"/>
          <p:cNvSpPr>
            <a:spLocks noGrp="1"/>
          </p:cNvSpPr>
          <p:nvPr>
            <p:ph type="body" sz="quarter" idx="1"/>
          </p:nvPr>
        </p:nvSpPr>
        <p:spPr>
          <a:prstGeom prst="rect">
            <a:avLst/>
          </a:prstGeom>
        </p:spPr>
        <p:txBody>
          <a:bodyPr/>
          <a:lstStyle/>
          <a:p>
            <a:r>
              <a:t>Customer can be the end-user, a software developer, a service engineer.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hape 805"/>
          <p:cNvSpPr>
            <a:spLocks noGrp="1" noRot="1" noChangeAspect="1"/>
          </p:cNvSpPr>
          <p:nvPr>
            <p:ph type="sldImg"/>
          </p:nvPr>
        </p:nvSpPr>
        <p:spPr>
          <a:xfrm>
            <a:off x="381000" y="685800"/>
            <a:ext cx="6096000" cy="3429000"/>
          </a:xfrm>
          <a:prstGeom prst="rect">
            <a:avLst/>
          </a:prstGeom>
        </p:spPr>
        <p:txBody>
          <a:bodyPr/>
          <a:lstStyle/>
          <a:p>
            <a:endParaRPr/>
          </a:p>
        </p:txBody>
      </p:sp>
      <p:sp>
        <p:nvSpPr>
          <p:cNvPr id="806" name="Shape 806"/>
          <p:cNvSpPr>
            <a:spLocks noGrp="1"/>
          </p:cNvSpPr>
          <p:nvPr>
            <p:ph type="body" sz="quarter" idx="1"/>
          </p:nvPr>
        </p:nvSpPr>
        <p:spPr>
          <a:prstGeom prst="rect">
            <a:avLst/>
          </a:prstGeom>
        </p:spPr>
        <p:txBody>
          <a:bodyPr/>
          <a:lstStyle/>
          <a:p>
            <a:r>
              <a:t>Customer can be the end-user, a software developer, a service engineer.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Shape 838"/>
          <p:cNvSpPr>
            <a:spLocks noGrp="1" noRot="1" noChangeAspect="1"/>
          </p:cNvSpPr>
          <p:nvPr>
            <p:ph type="sldImg"/>
          </p:nvPr>
        </p:nvSpPr>
        <p:spPr>
          <a:xfrm>
            <a:off x="381000" y="685800"/>
            <a:ext cx="6096000" cy="3429000"/>
          </a:xfrm>
          <a:prstGeom prst="rect">
            <a:avLst/>
          </a:prstGeom>
        </p:spPr>
        <p:txBody>
          <a:bodyPr/>
          <a:lstStyle/>
          <a:p>
            <a:endParaRPr/>
          </a:p>
        </p:txBody>
      </p:sp>
      <p:sp>
        <p:nvSpPr>
          <p:cNvPr id="839" name="Shape 839"/>
          <p:cNvSpPr>
            <a:spLocks noGrp="1"/>
          </p:cNvSpPr>
          <p:nvPr>
            <p:ph type="body" sz="quarter" idx="1"/>
          </p:nvPr>
        </p:nvSpPr>
        <p:spPr>
          <a:prstGeom prst="rect">
            <a:avLst/>
          </a:prstGeom>
        </p:spPr>
        <p:txBody>
          <a:bodyPr/>
          <a:lstStyle/>
          <a:p>
            <a:r>
              <a:t>Customer can be the end-user, a software developer, a service engineer.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xfrm>
            <a:off x="381000" y="685800"/>
            <a:ext cx="6096000" cy="3429000"/>
          </a:xfrm>
          <a:prstGeom prst="rect">
            <a:avLst/>
          </a:prstGeom>
        </p:spPr>
        <p:txBody>
          <a:bodyPr/>
          <a:lstStyle/>
          <a:p>
            <a:endParaRPr/>
          </a:p>
        </p:txBody>
      </p:sp>
      <p:sp>
        <p:nvSpPr>
          <p:cNvPr id="851" name="Shape 851"/>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Shape 862"/>
          <p:cNvSpPr>
            <a:spLocks noGrp="1" noRot="1" noChangeAspect="1"/>
          </p:cNvSpPr>
          <p:nvPr>
            <p:ph type="sldImg"/>
          </p:nvPr>
        </p:nvSpPr>
        <p:spPr>
          <a:xfrm>
            <a:off x="381000" y="685800"/>
            <a:ext cx="6096000" cy="3429000"/>
          </a:xfrm>
          <a:prstGeom prst="rect">
            <a:avLst/>
          </a:prstGeom>
        </p:spPr>
        <p:txBody>
          <a:bodyPr/>
          <a:lstStyle/>
          <a:p>
            <a:endParaRPr/>
          </a:p>
        </p:txBody>
      </p:sp>
      <p:sp>
        <p:nvSpPr>
          <p:cNvPr id="863" name="Shape 86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 name="Shape 874"/>
          <p:cNvSpPr>
            <a:spLocks noGrp="1" noRot="1" noChangeAspect="1"/>
          </p:cNvSpPr>
          <p:nvPr>
            <p:ph type="sldImg"/>
          </p:nvPr>
        </p:nvSpPr>
        <p:spPr>
          <a:xfrm>
            <a:off x="381000" y="685800"/>
            <a:ext cx="6096000" cy="3429000"/>
          </a:xfrm>
          <a:prstGeom prst="rect">
            <a:avLst/>
          </a:prstGeom>
        </p:spPr>
        <p:txBody>
          <a:bodyPr/>
          <a:lstStyle/>
          <a:p>
            <a:endParaRPr/>
          </a:p>
        </p:txBody>
      </p:sp>
      <p:sp>
        <p:nvSpPr>
          <p:cNvPr id="875" name="Shape 875"/>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xfrm>
            <a:off x="381000" y="685800"/>
            <a:ext cx="6096000" cy="3429000"/>
          </a:xfrm>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r>
              <a:t>Sounds good, but to better understand this we should start at the top, with the basics.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 name="Shape 886"/>
          <p:cNvSpPr>
            <a:spLocks noGrp="1" noRot="1" noChangeAspect="1"/>
          </p:cNvSpPr>
          <p:nvPr>
            <p:ph type="sldImg"/>
          </p:nvPr>
        </p:nvSpPr>
        <p:spPr>
          <a:xfrm>
            <a:off x="381000" y="685800"/>
            <a:ext cx="6096000" cy="3429000"/>
          </a:xfrm>
          <a:prstGeom prst="rect">
            <a:avLst/>
          </a:prstGeom>
        </p:spPr>
        <p:txBody>
          <a:bodyPr/>
          <a:lstStyle/>
          <a:p>
            <a:endParaRPr/>
          </a:p>
        </p:txBody>
      </p:sp>
      <p:sp>
        <p:nvSpPr>
          <p:cNvPr id="887" name="Shape 887"/>
          <p:cNvSpPr>
            <a:spLocks noGrp="1"/>
          </p:cNvSpPr>
          <p:nvPr>
            <p:ph type="body" sz="quarter" idx="1"/>
          </p:nvPr>
        </p:nvSpPr>
        <p:spPr>
          <a:prstGeom prst="rect">
            <a:avLst/>
          </a:prstGeom>
        </p:spPr>
        <p:txBody>
          <a:bodyPr/>
          <a:lstStyle/>
          <a:p>
            <a:r>
              <a:t>Many of these qualities can be used to address specific functional requirements.  For instance, Security will be an important aspect of most user functions but will be different depending upon privilege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 name="Shape 933"/>
          <p:cNvSpPr>
            <a:spLocks noGrp="1" noRot="1" noChangeAspect="1"/>
          </p:cNvSpPr>
          <p:nvPr>
            <p:ph type="sldImg"/>
          </p:nvPr>
        </p:nvSpPr>
        <p:spPr>
          <a:xfrm>
            <a:off x="381000" y="685800"/>
            <a:ext cx="6096000" cy="3429000"/>
          </a:xfrm>
          <a:prstGeom prst="rect">
            <a:avLst/>
          </a:prstGeom>
        </p:spPr>
        <p:txBody>
          <a:bodyPr/>
          <a:lstStyle/>
          <a:p>
            <a:endParaRPr/>
          </a:p>
        </p:txBody>
      </p:sp>
      <p:sp>
        <p:nvSpPr>
          <p:cNvPr id="934" name="Shape 934"/>
          <p:cNvSpPr>
            <a:spLocks noGrp="1"/>
          </p:cNvSpPr>
          <p:nvPr>
            <p:ph type="body" sz="quarter" idx="1"/>
          </p:nvPr>
        </p:nvSpPr>
        <p:spPr>
          <a:prstGeom prst="rect">
            <a:avLst/>
          </a:prstGeom>
        </p:spPr>
        <p:txBody>
          <a:bodyPr/>
          <a:lstStyle/>
          <a:p>
            <a:r>
              <a:t>Each level requirements address those immediately above them; product requirements speak to the approved project goals, system requirements address the product requirements.  Several detailed requirements can trace back to a single general requirement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 name="Shape 987"/>
          <p:cNvSpPr>
            <a:spLocks noGrp="1" noRot="1" noChangeAspect="1"/>
          </p:cNvSpPr>
          <p:nvPr>
            <p:ph type="sldImg"/>
          </p:nvPr>
        </p:nvSpPr>
        <p:spPr>
          <a:xfrm>
            <a:off x="381000" y="685800"/>
            <a:ext cx="6096000" cy="3429000"/>
          </a:xfrm>
          <a:prstGeom prst="rect">
            <a:avLst/>
          </a:prstGeom>
        </p:spPr>
        <p:txBody>
          <a:bodyPr/>
          <a:lstStyle/>
          <a:p>
            <a:endParaRPr/>
          </a:p>
        </p:txBody>
      </p:sp>
      <p:sp>
        <p:nvSpPr>
          <p:cNvPr id="988" name="Shape 988"/>
          <p:cNvSpPr>
            <a:spLocks noGrp="1"/>
          </p:cNvSpPr>
          <p:nvPr>
            <p:ph type="body" sz="quarter" idx="1"/>
          </p:nvPr>
        </p:nvSpPr>
        <p:spPr>
          <a:prstGeom prst="rect">
            <a:avLst/>
          </a:prstGeom>
        </p:spPr>
        <p:txBody>
          <a:bodyPr/>
          <a:lstStyle/>
          <a:p>
            <a:r>
              <a:t>If you don’t have a marketing organization, then it’s the customers themselves.  Your customers represent the people who will be using the system you develop.  Or, they ARE the people who will be using the system you develop.  Doctors, Physicists, Engineers, etc.</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 name="Shape 1011"/>
          <p:cNvSpPr>
            <a:spLocks noGrp="1" noRot="1" noChangeAspect="1"/>
          </p:cNvSpPr>
          <p:nvPr>
            <p:ph type="sldImg"/>
          </p:nvPr>
        </p:nvSpPr>
        <p:spPr>
          <a:xfrm>
            <a:off x="381000" y="685800"/>
            <a:ext cx="6096000" cy="3429000"/>
          </a:xfrm>
          <a:prstGeom prst="rect">
            <a:avLst/>
          </a:prstGeom>
        </p:spPr>
        <p:txBody>
          <a:bodyPr/>
          <a:lstStyle/>
          <a:p>
            <a:endParaRPr/>
          </a:p>
        </p:txBody>
      </p:sp>
      <p:sp>
        <p:nvSpPr>
          <p:cNvPr id="1012" name="Shape 1012"/>
          <p:cNvSpPr>
            <a:spLocks noGrp="1"/>
          </p:cNvSpPr>
          <p:nvPr>
            <p:ph type="body" sz="quarter" idx="1"/>
          </p:nvPr>
        </p:nvSpPr>
        <p:spPr>
          <a:prstGeom prst="rect">
            <a:avLst/>
          </a:prstGeom>
        </p:spPr>
        <p:txBody>
          <a:bodyPr/>
          <a:lstStyle/>
          <a:p>
            <a:r>
              <a:t>The customer is usually the main source of requirements, but business and marketing strategy can create “latent” requirements.  The Sony Walkman or the Apple iPhone are examples; customers would probably not suggest those things given their choices at the time.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Shape 1025"/>
          <p:cNvSpPr>
            <a:spLocks noGrp="1" noRot="1" noChangeAspect="1"/>
          </p:cNvSpPr>
          <p:nvPr>
            <p:ph type="sldImg"/>
          </p:nvPr>
        </p:nvSpPr>
        <p:spPr>
          <a:xfrm>
            <a:off x="381000" y="685800"/>
            <a:ext cx="6096000" cy="3429000"/>
          </a:xfrm>
          <a:prstGeom prst="rect">
            <a:avLst/>
          </a:prstGeom>
        </p:spPr>
        <p:txBody>
          <a:bodyPr/>
          <a:lstStyle/>
          <a:p>
            <a:endParaRPr/>
          </a:p>
        </p:txBody>
      </p:sp>
      <p:sp>
        <p:nvSpPr>
          <p:cNvPr id="1026" name="Shape 1026"/>
          <p:cNvSpPr>
            <a:spLocks noGrp="1"/>
          </p:cNvSpPr>
          <p:nvPr>
            <p:ph type="body" sz="quarter" idx="1"/>
          </p:nvPr>
        </p:nvSpPr>
        <p:spPr>
          <a:prstGeom prst="rect">
            <a:avLst/>
          </a:prstGeom>
        </p:spPr>
        <p:txBody>
          <a:bodyPr/>
          <a:lstStyle/>
          <a:p>
            <a:r>
              <a:t>Some customers might not understand how their systems will be built, but others do.  Clinical customers might specify that protons must reach a certain depth in water, while more technical ones might specify a specific proton energy be supplied.  Customers should be dissuaded from specifying technical details like the magnetic field attributes of a quadrupole magnet.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Shape 1038"/>
          <p:cNvSpPr>
            <a:spLocks noGrp="1" noRot="1" noChangeAspect="1"/>
          </p:cNvSpPr>
          <p:nvPr>
            <p:ph type="sldImg"/>
          </p:nvPr>
        </p:nvSpPr>
        <p:spPr>
          <a:xfrm>
            <a:off x="381000" y="685800"/>
            <a:ext cx="6096000" cy="3429000"/>
          </a:xfrm>
          <a:prstGeom prst="rect">
            <a:avLst/>
          </a:prstGeom>
        </p:spPr>
        <p:txBody>
          <a:bodyPr/>
          <a:lstStyle/>
          <a:p>
            <a:endParaRPr/>
          </a:p>
        </p:txBody>
      </p:sp>
      <p:sp>
        <p:nvSpPr>
          <p:cNvPr id="1039" name="Shape 1039"/>
          <p:cNvSpPr>
            <a:spLocks noGrp="1"/>
          </p:cNvSpPr>
          <p:nvPr>
            <p:ph type="body" sz="quarter" idx="1"/>
          </p:nvPr>
        </p:nvSpPr>
        <p:spPr>
          <a:prstGeom prst="rect">
            <a:avLst/>
          </a:prstGeom>
        </p:spPr>
        <p:txBody>
          <a:bodyPr/>
          <a:lstStyle/>
          <a:p>
            <a:r>
              <a:t>Experienced System Engineers will typically analyze the business, product and customer needs to produce formal, testable requirements.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 name="Shape 1438"/>
          <p:cNvSpPr>
            <a:spLocks noGrp="1" noRot="1" noChangeAspect="1"/>
          </p:cNvSpPr>
          <p:nvPr>
            <p:ph type="sldImg"/>
          </p:nvPr>
        </p:nvSpPr>
        <p:spPr>
          <a:xfrm>
            <a:off x="381000" y="685800"/>
            <a:ext cx="6096000" cy="3429000"/>
          </a:xfrm>
          <a:prstGeom prst="rect">
            <a:avLst/>
          </a:prstGeom>
        </p:spPr>
        <p:txBody>
          <a:bodyPr/>
          <a:lstStyle/>
          <a:p>
            <a:endParaRPr/>
          </a:p>
        </p:txBody>
      </p:sp>
      <p:sp>
        <p:nvSpPr>
          <p:cNvPr id="1439" name="Shape 1439"/>
          <p:cNvSpPr>
            <a:spLocks noGrp="1"/>
          </p:cNvSpPr>
          <p:nvPr>
            <p:ph type="body" sz="quarter" idx="1"/>
          </p:nvPr>
        </p:nvSpPr>
        <p:spPr>
          <a:prstGeom prst="rect">
            <a:avLst/>
          </a:prstGeom>
        </p:spPr>
        <p:txBody>
          <a:bodyPr/>
          <a:lstStyle/>
          <a:p>
            <a:r>
              <a:t>For example, performance specifications will be adjusted, physical dimensions might change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 name="Shape 1501"/>
          <p:cNvSpPr>
            <a:spLocks noGrp="1" noRot="1" noChangeAspect="1"/>
          </p:cNvSpPr>
          <p:nvPr>
            <p:ph type="sldImg"/>
          </p:nvPr>
        </p:nvSpPr>
        <p:spPr>
          <a:xfrm>
            <a:off x="381000" y="685800"/>
            <a:ext cx="6096000" cy="3429000"/>
          </a:xfrm>
          <a:prstGeom prst="rect">
            <a:avLst/>
          </a:prstGeom>
        </p:spPr>
        <p:txBody>
          <a:bodyPr/>
          <a:lstStyle/>
          <a:p>
            <a:endParaRPr/>
          </a:p>
        </p:txBody>
      </p:sp>
      <p:sp>
        <p:nvSpPr>
          <p:cNvPr id="1502" name="Shape 1502"/>
          <p:cNvSpPr>
            <a:spLocks noGrp="1"/>
          </p:cNvSpPr>
          <p:nvPr>
            <p:ph type="body" sz="quarter" idx="1"/>
          </p:nvPr>
        </p:nvSpPr>
        <p:spPr>
          <a:prstGeom prst="rect">
            <a:avLst/>
          </a:prstGeom>
        </p:spPr>
        <p:txBody>
          <a:bodyPr/>
          <a:lstStyle/>
          <a:p>
            <a:r>
              <a:t>Everything starts with requirements.  But problems seen during integration testing might require architecture changes.  Problems seen during verification testing could imply changes to system requirements, then a complete rework through the V-model to continue.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 name="Shape 1539"/>
          <p:cNvSpPr>
            <a:spLocks noGrp="1" noRot="1" noChangeAspect="1"/>
          </p:cNvSpPr>
          <p:nvPr>
            <p:ph type="sldImg"/>
          </p:nvPr>
        </p:nvSpPr>
        <p:spPr>
          <a:xfrm>
            <a:off x="381000" y="685800"/>
            <a:ext cx="6096000" cy="3429000"/>
          </a:xfrm>
          <a:prstGeom prst="rect">
            <a:avLst/>
          </a:prstGeom>
        </p:spPr>
        <p:txBody>
          <a:bodyPr/>
          <a:lstStyle/>
          <a:p>
            <a:endParaRPr/>
          </a:p>
        </p:txBody>
      </p:sp>
      <p:sp>
        <p:nvSpPr>
          <p:cNvPr id="1540" name="Shape 1540"/>
          <p:cNvSpPr>
            <a:spLocks noGrp="1"/>
          </p:cNvSpPr>
          <p:nvPr>
            <p:ph type="body" sz="quarter" idx="1"/>
          </p:nvPr>
        </p:nvSpPr>
        <p:spPr>
          <a:prstGeom prst="rect">
            <a:avLst/>
          </a:prstGeom>
        </p:spPr>
        <p:txBody>
          <a:bodyPr/>
          <a:lstStyle/>
          <a:p>
            <a:r>
              <a:t>Dependencies simply indicate what’s already happened upon which the current step depends; validation depends upon all verification tests being complete, which in turn depends upon integration being complete</a:t>
            </a:r>
          </a:p>
          <a:p>
            <a:r>
              <a:t>How do I validate the product?  First, I depend upon all elements of the system being verified, then I confirm that all product requirements have been achieved. </a:t>
            </a:r>
          </a:p>
          <a:p>
            <a:r>
              <a:t>Similarly, verification of a system depends upon all constituent elements passing their integration tests.  If I’m assured of that, I can perform tests that speak to each of the system requirements.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 name="Shape 1572"/>
          <p:cNvSpPr>
            <a:spLocks noGrp="1" noRot="1" noChangeAspect="1"/>
          </p:cNvSpPr>
          <p:nvPr>
            <p:ph type="sldImg"/>
          </p:nvPr>
        </p:nvSpPr>
        <p:spPr>
          <a:xfrm>
            <a:off x="381000" y="685800"/>
            <a:ext cx="6096000" cy="3429000"/>
          </a:xfrm>
          <a:prstGeom prst="rect">
            <a:avLst/>
          </a:prstGeom>
        </p:spPr>
        <p:txBody>
          <a:bodyPr/>
          <a:lstStyle/>
          <a:p>
            <a:endParaRPr/>
          </a:p>
        </p:txBody>
      </p:sp>
      <p:sp>
        <p:nvSpPr>
          <p:cNvPr id="1573" name="Shape 1573"/>
          <p:cNvSpPr>
            <a:spLocks noGrp="1"/>
          </p:cNvSpPr>
          <p:nvPr>
            <p:ph type="body" sz="quarter" idx="1"/>
          </p:nvPr>
        </p:nvSpPr>
        <p:spPr>
          <a:prstGeom prst="rect">
            <a:avLst/>
          </a:prstGeom>
        </p:spPr>
        <p:txBody>
          <a:bodyPr/>
          <a:lstStyle/>
          <a:p>
            <a:r>
              <a:t>Traceability is more important to the system’s quality than the dependencies.  The V &amp; V tests refer back to the requirements, not the quality of their predecessors.  We are testing requirements, not the process of verification or integration, for instance.  Only some of the design elements, if any, need to refer to requirements but it helps to know if a certain design exists to fulfill specific requirements.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xfrm>
            <a:off x="381000" y="685800"/>
            <a:ext cx="6096000" cy="3429000"/>
          </a:xfrm>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t>Communicating requirements is as important as creating them.</a:t>
            </a:r>
          </a:p>
          <a:p>
            <a:r>
              <a:t>Consider the parents who want a tree swing built for their three young children.  Marketing just hears the “three” and specifies something odd.  When presenting the idea informally to management, they have a different idea of “support for three”.  Engineering compares the management order with the marketing requirements and realizes the support for three is probably supposed to be a horizontal design as marketing intended, instead of the vertical orientation that management ordered.  The designer transfers the new horizontal-based design to manufacturing, who instantly see that the designer’s definition of horizontal is silly and creates a real horizontal solution to support three youngsters.  As the service team installs the product, they see it isn’t practical and make a field modification to make it usable.  The customer sees the result and goes back to the company with more detail.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 name="Shape 1611"/>
          <p:cNvSpPr>
            <a:spLocks noGrp="1" noRot="1" noChangeAspect="1"/>
          </p:cNvSpPr>
          <p:nvPr>
            <p:ph type="sldImg"/>
          </p:nvPr>
        </p:nvSpPr>
        <p:spPr>
          <a:xfrm>
            <a:off x="381000" y="685800"/>
            <a:ext cx="6096000" cy="3429000"/>
          </a:xfrm>
          <a:prstGeom prst="rect">
            <a:avLst/>
          </a:prstGeom>
        </p:spPr>
        <p:txBody>
          <a:bodyPr/>
          <a:lstStyle/>
          <a:p>
            <a:endParaRPr/>
          </a:p>
        </p:txBody>
      </p:sp>
      <p:sp>
        <p:nvSpPr>
          <p:cNvPr id="1612" name="Shape 1612"/>
          <p:cNvSpPr>
            <a:spLocks noGrp="1"/>
          </p:cNvSpPr>
          <p:nvPr>
            <p:ph type="body" sz="quarter" idx="1"/>
          </p:nvPr>
        </p:nvSpPr>
        <p:spPr>
          <a:prstGeom prst="rect">
            <a:avLst/>
          </a:prstGeom>
        </p:spPr>
        <p:txBody>
          <a:bodyPr/>
          <a:lstStyle/>
          <a:p>
            <a:r>
              <a:t>Traceability is more important to the system’s quality than the dependencies.  The V &amp; V tests refer back to the requirements, not the quality of their predecessors.  We are testing requirements, not the process of verification or integration, for instance.  Only some of the design elements, if any, need to refer to requirements but it helps to know if a certain design exists to fulfill specific requirements.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noRot="1" noChangeAspect="1"/>
          </p:cNvSpPr>
          <p:nvPr>
            <p:ph type="sldImg"/>
          </p:nvPr>
        </p:nvSpPr>
        <p:spPr>
          <a:xfrm>
            <a:off x="381000" y="685800"/>
            <a:ext cx="6096000" cy="3429000"/>
          </a:xfrm>
          <a:prstGeom prst="rect">
            <a:avLst/>
          </a:prstGeom>
        </p:spPr>
        <p:txBody>
          <a:bodyPr/>
          <a:lstStyle/>
          <a:p>
            <a:endParaRPr/>
          </a:p>
        </p:txBody>
      </p:sp>
      <p:sp>
        <p:nvSpPr>
          <p:cNvPr id="284" name="Shape 284"/>
          <p:cNvSpPr>
            <a:spLocks noGrp="1"/>
          </p:cNvSpPr>
          <p:nvPr>
            <p:ph type="body" sz="quarter" idx="1"/>
          </p:nvPr>
        </p:nvSpPr>
        <p:spPr>
          <a:prstGeom prst="rect">
            <a:avLst/>
          </a:prstGeom>
        </p:spPr>
        <p:txBody>
          <a:bodyPr/>
          <a:lstStyle/>
          <a:p>
            <a:r>
              <a:t>The Product has customer, marketing or business requirements.  Project management has budget, schedule and “performance” requirements.  System has technical requirements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r>
              <a:t>If you’re like me, you won’t think the term “non-functional” is a good way to describe the system.  I like to think of these as the qualities the system must possess, but non-functional requirements is an accepted term in systems engineering.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noRot="1" noChangeAspect="1"/>
          </p:cNvSpPr>
          <p:nvPr>
            <p:ph type="sldImg"/>
          </p:nvPr>
        </p:nvSpPr>
        <p:spPr>
          <a:xfrm>
            <a:off x="381000" y="685800"/>
            <a:ext cx="6096000" cy="3429000"/>
          </a:xfrm>
          <a:prstGeom prst="rect">
            <a:avLst/>
          </a:prstGeom>
        </p:spPr>
        <p:txBody>
          <a:bodyPr/>
          <a:lstStyle/>
          <a:p>
            <a:endParaRPr/>
          </a:p>
        </p:txBody>
      </p:sp>
      <p:sp>
        <p:nvSpPr>
          <p:cNvPr id="414" name="Shape 414"/>
          <p:cNvSpPr>
            <a:spLocks noGrp="1"/>
          </p:cNvSpPr>
          <p:nvPr>
            <p:ph type="body" sz="quarter" idx="1"/>
          </p:nvPr>
        </p:nvSpPr>
        <p:spPr>
          <a:prstGeom prst="rect">
            <a:avLst/>
          </a:prstGeom>
        </p:spPr>
        <p:txBody>
          <a:bodyPr/>
          <a:lstStyle/>
          <a:p>
            <a:r>
              <a:t>The better requirement might be made better still.  The “authorized” computer might best be placed as a separate requirement!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Pedantic reviewers can spend a LOT of time reworking written requirements.  There is no such thing as a perfect requirement, you need requirements that your stakeholders understand as unambiguous.</a:t>
            </a:r>
          </a:p>
        </p:txBody>
      </p:sp>
    </p:spTree>
    <p:extLst>
      <p:ext uri="{BB962C8B-B14F-4D97-AF65-F5344CB8AC3E}">
        <p14:creationId xmlns:p14="http://schemas.microsoft.com/office/powerpoint/2010/main" val="3091428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a:spLocks noGrp="1" noRot="1" noChangeAspect="1"/>
          </p:cNvSpPr>
          <p:nvPr>
            <p:ph type="sldImg"/>
          </p:nvPr>
        </p:nvSpPr>
        <p:spPr>
          <a:xfrm>
            <a:off x="381000" y="685800"/>
            <a:ext cx="6096000" cy="3429000"/>
          </a:xfrm>
          <a:prstGeom prst="rect">
            <a:avLst/>
          </a:prstGeom>
        </p:spPr>
        <p:txBody>
          <a:bodyPr/>
          <a:lstStyle/>
          <a:p>
            <a:endParaRPr/>
          </a:p>
        </p:txBody>
      </p:sp>
      <p:sp>
        <p:nvSpPr>
          <p:cNvPr id="441" name="Shape 441"/>
          <p:cNvSpPr>
            <a:spLocks noGrp="1"/>
          </p:cNvSpPr>
          <p:nvPr>
            <p:ph type="body" sz="quarter" idx="1"/>
          </p:nvPr>
        </p:nvSpPr>
        <p:spPr>
          <a:prstGeom prst="rect">
            <a:avLst/>
          </a:prstGeom>
        </p:spPr>
        <p:txBody>
          <a:bodyPr/>
          <a:lstStyle/>
          <a:p>
            <a:r>
              <a:t>This shows the essence of fit criteria; the quantitative aspects required for testing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noRot="1" noChangeAspect="1"/>
          </p:cNvSpPr>
          <p:nvPr>
            <p:ph type="sldImg"/>
          </p:nvPr>
        </p:nvSpPr>
        <p:spPr>
          <a:xfrm>
            <a:off x="381000" y="685800"/>
            <a:ext cx="6096000" cy="3429000"/>
          </a:xfrm>
          <a:prstGeom prst="rect">
            <a:avLst/>
          </a:prstGeom>
        </p:spPr>
        <p:txBody>
          <a:bodyPr/>
          <a:lstStyle/>
          <a:p>
            <a:endParaRPr/>
          </a:p>
        </p:txBody>
      </p:sp>
      <p:sp>
        <p:nvSpPr>
          <p:cNvPr id="455" name="Shape 455"/>
          <p:cNvSpPr>
            <a:spLocks noGrp="1"/>
          </p:cNvSpPr>
          <p:nvPr>
            <p:ph type="body" sz="quarter" idx="1"/>
          </p:nvPr>
        </p:nvSpPr>
        <p:spPr>
          <a:prstGeom prst="rect">
            <a:avLst/>
          </a:prstGeom>
        </p:spPr>
        <p:txBody>
          <a:bodyPr/>
          <a:lstStyle/>
          <a:p>
            <a:r>
              <a:t>The problem?  JSON is a solution, not the requirement.  This should be a design constraint.</a:t>
            </a:r>
          </a:p>
          <a:p>
            <a:r>
              <a:t>The “extremely obese” phrase is subjective and can’t be tested.  We need a quantitative value.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Logo">
    <p:spTree>
      <p:nvGrpSpPr>
        <p:cNvPr id="1" name=""/>
        <p:cNvGrpSpPr/>
        <p:nvPr/>
      </p:nvGrpSpPr>
      <p:grpSpPr>
        <a:xfrm>
          <a:off x="0" y="0"/>
          <a:ext cx="0" cy="0"/>
          <a:chOff x="0" y="0"/>
          <a:chExt cx="0" cy="0"/>
        </a:xfrm>
      </p:grpSpPr>
      <p:sp>
        <p:nvSpPr>
          <p:cNvPr id="17"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18" name="Title Text"/>
          <p:cNvSpPr txBox="1">
            <a:spLocks noGrp="1"/>
          </p:cNvSpPr>
          <p:nvPr>
            <p:ph type="title"/>
          </p:nvPr>
        </p:nvSpPr>
        <p:spPr>
          <a:xfrm>
            <a:off x="4833937" y="2303859"/>
            <a:ext cx="14716126" cy="4643438"/>
          </a:xfrm>
          <a:prstGeom prst="rect">
            <a:avLst/>
          </a:prstGeom>
          <a:effectLst>
            <a:outerShdw blurRad="50800" dist="76200" dir="4800000" rotWithShape="0">
              <a:srgbClr val="000000"/>
            </a:outerShdw>
          </a:effectLst>
        </p:spPr>
        <p:txBody>
          <a:bodyPr anchor="b"/>
          <a:lstStyle/>
          <a:p>
            <a:r>
              <a:t>Title Text</a:t>
            </a:r>
          </a:p>
        </p:txBody>
      </p:sp>
      <p:sp>
        <p:nvSpPr>
          <p:cNvPr id="19" name="Body Level One…"/>
          <p:cNvSpPr txBox="1">
            <a:spLocks noGrp="1"/>
          </p:cNvSpPr>
          <p:nvPr>
            <p:ph type="body" sz="quarter" idx="1"/>
          </p:nvPr>
        </p:nvSpPr>
        <p:spPr>
          <a:xfrm>
            <a:off x="4833937" y="7090171"/>
            <a:ext cx="14716126" cy="2992121"/>
          </a:xfrm>
          <a:prstGeom prst="rect">
            <a:avLst/>
          </a:prstGeom>
        </p:spPr>
        <p:txBody>
          <a:bodyPr anchor="t"/>
          <a:lstStyle>
            <a:lvl1pPr>
              <a:defRPr sz="5200"/>
            </a:lvl1pPr>
            <a:lvl2pPr>
              <a:defRPr sz="5200"/>
            </a:lvl2pPr>
            <a:lvl3pPr>
              <a:defRPr sz="5200"/>
            </a:lvl3pPr>
            <a:lvl4pPr>
              <a:defRPr sz="5200"/>
            </a:lvl4pPr>
            <a:lvl5pPr>
              <a:defRPr sz="5200"/>
            </a:lvl5pPr>
          </a:lstStyle>
          <a:p>
            <a:r>
              <a:t>Body Level One</a:t>
            </a:r>
          </a:p>
          <a:p>
            <a:pPr lvl="1"/>
            <a:r>
              <a:t>Body Level Two</a:t>
            </a:r>
          </a:p>
          <a:p>
            <a:pPr lvl="2"/>
            <a:r>
              <a:t>Body Level Three</a:t>
            </a:r>
          </a:p>
          <a:p>
            <a:pPr lvl="3"/>
            <a:r>
              <a:t>Body Level Four</a:t>
            </a:r>
          </a:p>
          <a:p>
            <a:pPr lvl="4"/>
            <a:r>
              <a:t>Body Level Five</a:t>
            </a:r>
          </a:p>
        </p:txBody>
      </p:sp>
      <p:pic>
        <p:nvPicPr>
          <p:cNvPr id="20" name="DMC-logo-large.png" descr="DMC-logo-large.png"/>
          <p:cNvPicPr>
            <a:picLocks noChangeAspect="1"/>
          </p:cNvPicPr>
          <p:nvPr/>
        </p:nvPicPr>
        <p:blipFill>
          <a:blip r:embed="rId2">
            <a:extLst/>
          </a:blip>
          <a:stretch>
            <a:fillRect/>
          </a:stretch>
        </p:blipFill>
        <p:spPr>
          <a:xfrm>
            <a:off x="15616863" y="1962670"/>
            <a:ext cx="1277348" cy="1277348"/>
          </a:xfrm>
          <a:prstGeom prst="rect">
            <a:avLst/>
          </a:prstGeom>
          <a:ln w="12700">
            <a:miter lim="400000"/>
          </a:ln>
        </p:spPr>
      </p:pic>
      <p:sp>
        <p:nvSpPr>
          <p:cNvPr id="21" name="doug murray consulting"/>
          <p:cNvSpPr txBox="1"/>
          <p:nvPr/>
        </p:nvSpPr>
        <p:spPr>
          <a:xfrm>
            <a:off x="16104871" y="2599756"/>
            <a:ext cx="3812873" cy="460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2200"/>
            </a:lvl1pPr>
          </a:lstStyle>
          <a:p>
            <a:r>
              <a:t>doug murray consulting </a:t>
            </a:r>
          </a:p>
        </p:txBody>
      </p:sp>
      <p:sp>
        <p:nvSpPr>
          <p:cNvPr id="22"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23"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24" name="Slide Number"/>
          <p:cNvSpPr txBox="1">
            <a:spLocks noGrp="1"/>
          </p:cNvSpPr>
          <p:nvPr>
            <p:ph type="sldNum" sz="quarter" idx="2"/>
          </p:nvPr>
        </p:nvSpPr>
        <p:spPr>
          <a:xfrm>
            <a:off x="23150239" y="12981426"/>
            <a:ext cx="358776" cy="371476"/>
          </a:xfrm>
          <a:prstGeom prst="rect">
            <a:avLst/>
          </a:prstGeom>
        </p:spPr>
        <p:txBody>
          <a:bodyPr/>
          <a:lstStyle/>
          <a:p>
            <a:fld id="{86CB4B4D-7CA3-9044-876B-883B54F8677D}" type="slidenum">
              <a:t>‹#›</a:t>
            </a:fld>
            <a:endParaRPr/>
          </a:p>
        </p:txBody>
      </p:sp>
      <p:sp>
        <p:nvSpPr>
          <p:cNvPr id="25"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No Footer">
    <p:spTree>
      <p:nvGrpSpPr>
        <p:cNvPr id="1" name=""/>
        <p:cNvGrpSpPr/>
        <p:nvPr/>
      </p:nvGrpSpPr>
      <p:grpSpPr>
        <a:xfrm>
          <a:off x="0" y="0"/>
          <a:ext cx="0" cy="0"/>
          <a:chOff x="0" y="0"/>
          <a:chExt cx="0" cy="0"/>
        </a:xfrm>
      </p:grpSpPr>
      <p:sp>
        <p:nvSpPr>
          <p:cNvPr id="128"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ackground">
    <p:spTree>
      <p:nvGrpSpPr>
        <p:cNvPr id="1" name=""/>
        <p:cNvGrpSpPr/>
        <p:nvPr/>
      </p:nvGrpSpPr>
      <p:grpSpPr>
        <a:xfrm>
          <a:off x="0" y="0"/>
          <a:ext cx="0" cy="0"/>
          <a:chOff x="0" y="0"/>
          <a:chExt cx="0" cy="0"/>
        </a:xfrm>
      </p:grpSpPr>
      <p:pic>
        <p:nvPicPr>
          <p:cNvPr id="136"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37"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9"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40"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41"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ackground No Footer">
    <p:spTree>
      <p:nvGrpSpPr>
        <p:cNvPr id="1" name=""/>
        <p:cNvGrpSpPr/>
        <p:nvPr/>
      </p:nvGrpSpPr>
      <p:grpSpPr>
        <a:xfrm>
          <a:off x="0" y="0"/>
          <a:ext cx="0" cy="0"/>
          <a:chOff x="0" y="0"/>
          <a:chExt cx="0" cy="0"/>
        </a:xfrm>
      </p:grpSpPr>
      <p:sp>
        <p:nvSpPr>
          <p:cNvPr id="1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End Slide">
    <p:spTree>
      <p:nvGrpSpPr>
        <p:cNvPr id="1" name=""/>
        <p:cNvGrpSpPr/>
        <p:nvPr/>
      </p:nvGrpSpPr>
      <p:grpSpPr>
        <a:xfrm>
          <a:off x="0" y="0"/>
          <a:ext cx="0" cy="0"/>
          <a:chOff x="0" y="0"/>
          <a:chExt cx="0" cy="0"/>
        </a:xfrm>
      </p:grpSpPr>
      <p:sp>
        <p:nvSpPr>
          <p:cNvPr id="155"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156" name="Title Text"/>
          <p:cNvSpPr txBox="1">
            <a:spLocks noGrp="1"/>
          </p:cNvSpPr>
          <p:nvPr>
            <p:ph type="title"/>
          </p:nvPr>
        </p:nvSpPr>
        <p:spPr>
          <a:xfrm>
            <a:off x="4833937" y="2303859"/>
            <a:ext cx="14716126" cy="4643438"/>
          </a:xfrm>
          <a:prstGeom prst="rect">
            <a:avLst/>
          </a:prstGeom>
          <a:effectLst>
            <a:outerShdw blurRad="50800" dist="76200" dir="4800000" rotWithShape="0">
              <a:srgbClr val="000000"/>
            </a:outerShdw>
          </a:effectLst>
        </p:spPr>
        <p:txBody>
          <a:bodyPr anchor="b"/>
          <a:lstStyle/>
          <a:p>
            <a:r>
              <a:t>Title Text</a:t>
            </a:r>
          </a:p>
        </p:txBody>
      </p:sp>
      <p:sp>
        <p:nvSpPr>
          <p:cNvPr id="157" name="Body Level One…"/>
          <p:cNvSpPr txBox="1">
            <a:spLocks noGrp="1"/>
          </p:cNvSpPr>
          <p:nvPr>
            <p:ph type="body" sz="quarter" idx="1"/>
          </p:nvPr>
        </p:nvSpPr>
        <p:spPr>
          <a:xfrm>
            <a:off x="4833937" y="7090171"/>
            <a:ext cx="14716126" cy="2992121"/>
          </a:xfrm>
          <a:prstGeom prst="rect">
            <a:avLst/>
          </a:prstGeom>
        </p:spPr>
        <p:txBody>
          <a:bodyPr anchor="t"/>
          <a:lstStyle>
            <a:lvl1pPr>
              <a:defRPr sz="5200"/>
            </a:lvl1pPr>
            <a:lvl2pPr>
              <a:defRPr sz="5200"/>
            </a:lvl2pPr>
            <a:lvl3pPr>
              <a:defRPr sz="5200"/>
            </a:lvl3pPr>
            <a:lvl4pPr>
              <a:defRPr sz="5200"/>
            </a:lvl4pPr>
            <a:lvl5pPr>
              <a:defRPr sz="5200"/>
            </a:lvl5pPr>
          </a:lstStyle>
          <a:p>
            <a:r>
              <a:t>Body Level One</a:t>
            </a:r>
          </a:p>
          <a:p>
            <a:pPr lvl="1"/>
            <a:r>
              <a:t>Body Level Two</a:t>
            </a:r>
          </a:p>
          <a:p>
            <a:pPr lvl="2"/>
            <a:r>
              <a:t>Body Level Three</a:t>
            </a:r>
          </a:p>
          <a:p>
            <a:pPr lvl="3"/>
            <a:r>
              <a:t>Body Level Four</a:t>
            </a:r>
          </a:p>
          <a:p>
            <a:pPr lvl="4"/>
            <a:r>
              <a:t>Body Level Five</a:t>
            </a:r>
          </a:p>
        </p:txBody>
      </p:sp>
      <p:pic>
        <p:nvPicPr>
          <p:cNvPr id="158" name="DMC-logo-large.png" descr="DMC-logo-large.png"/>
          <p:cNvPicPr>
            <a:picLocks noChangeAspect="1"/>
          </p:cNvPicPr>
          <p:nvPr/>
        </p:nvPicPr>
        <p:blipFill>
          <a:blip r:embed="rId2">
            <a:extLst/>
          </a:blip>
          <a:stretch>
            <a:fillRect/>
          </a:stretch>
        </p:blipFill>
        <p:spPr>
          <a:xfrm>
            <a:off x="17827711" y="2243762"/>
            <a:ext cx="2082107" cy="2082106"/>
          </a:xfrm>
          <a:prstGeom prst="rect">
            <a:avLst/>
          </a:prstGeom>
          <a:ln w="12700">
            <a:miter lim="400000"/>
          </a:ln>
        </p:spPr>
      </p:pic>
      <p:sp>
        <p:nvSpPr>
          <p:cNvPr id="159"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60"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61"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62" name="Slide Number"/>
          <p:cNvSpPr txBox="1">
            <a:spLocks noGrp="1"/>
          </p:cNvSpPr>
          <p:nvPr>
            <p:ph type="sldNum" sz="quarter" idx="2"/>
          </p:nvPr>
        </p:nvSpPr>
        <p:spPr>
          <a:xfrm>
            <a:off x="23150239" y="12981426"/>
            <a:ext cx="358776" cy="37147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32" name="Title Text"/>
          <p:cNvSpPr txBox="1">
            <a:spLocks noGrp="1"/>
          </p:cNvSpPr>
          <p:nvPr>
            <p:ph type="title"/>
          </p:nvPr>
        </p:nvSpPr>
        <p:spPr>
          <a:xfrm>
            <a:off x="4833937" y="2303859"/>
            <a:ext cx="14716126" cy="4643438"/>
          </a:xfrm>
          <a:prstGeom prst="rect">
            <a:avLst/>
          </a:prstGeom>
          <a:effectLst>
            <a:outerShdw blurRad="50800" dist="76200" dir="4800000" rotWithShape="0">
              <a:srgbClr val="000000"/>
            </a:outerShdw>
          </a:effectLst>
        </p:spPr>
        <p:txBody>
          <a:bodyPr anchor="b"/>
          <a:lstStyle/>
          <a:p>
            <a:r>
              <a:t>Title Text</a:t>
            </a:r>
          </a:p>
        </p:txBody>
      </p:sp>
      <p:sp>
        <p:nvSpPr>
          <p:cNvPr id="33" name="Body Level One…"/>
          <p:cNvSpPr txBox="1">
            <a:spLocks noGrp="1"/>
          </p:cNvSpPr>
          <p:nvPr>
            <p:ph type="body" sz="quarter" idx="1"/>
          </p:nvPr>
        </p:nvSpPr>
        <p:spPr>
          <a:xfrm>
            <a:off x="4833937" y="7090171"/>
            <a:ext cx="14716126" cy="2992121"/>
          </a:xfrm>
          <a:prstGeom prst="rect">
            <a:avLst/>
          </a:prstGeom>
        </p:spPr>
        <p:txBody>
          <a:bodyPr anchor="t"/>
          <a:lstStyle>
            <a:lvl1pPr>
              <a:defRPr sz="5200"/>
            </a:lvl1pPr>
            <a:lvl2pPr>
              <a:defRPr sz="5200"/>
            </a:lvl2pPr>
            <a:lvl3pPr>
              <a:defRPr sz="5200"/>
            </a:lvl3pPr>
            <a:lvl4pPr>
              <a:defRPr sz="5200"/>
            </a:lvl4pPr>
            <a:lvl5pPr>
              <a:defRPr sz="52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xfrm>
            <a:off x="23150239" y="12981426"/>
            <a:ext cx="358776" cy="37147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 List Narrow">
    <p:spTree>
      <p:nvGrpSpPr>
        <p:cNvPr id="1" name=""/>
        <p:cNvGrpSpPr/>
        <p:nvPr/>
      </p:nvGrpSpPr>
      <p:grpSpPr>
        <a:xfrm>
          <a:off x="0" y="0"/>
          <a:ext cx="0" cy="0"/>
          <a:chOff x="0" y="0"/>
          <a:chExt cx="0" cy="0"/>
        </a:xfrm>
      </p:grpSpPr>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 name="Title Text"/>
          <p:cNvSpPr txBox="1">
            <a:spLocks noGrp="1"/>
          </p:cNvSpPr>
          <p:nvPr>
            <p:ph type="title"/>
          </p:nvPr>
        </p:nvSpPr>
        <p:spPr>
          <a:prstGeom prst="rect">
            <a:avLst/>
          </a:prstGeom>
        </p:spPr>
        <p:txBody>
          <a:bodyPr/>
          <a:lstStyle/>
          <a:p>
            <a:r>
              <a:t>Title Text</a:t>
            </a:r>
          </a:p>
        </p:txBody>
      </p:sp>
      <p:sp>
        <p:nvSpPr>
          <p:cNvPr id="52" name="Body Level One…"/>
          <p:cNvSpPr txBox="1">
            <a:spLocks noGrp="1"/>
          </p:cNvSpPr>
          <p:nvPr>
            <p:ph type="body" sz="quarter" idx="1"/>
          </p:nvPr>
        </p:nvSpPr>
        <p:spPr>
          <a:xfrm>
            <a:off x="8429990" y="3597867"/>
            <a:ext cx="7524021" cy="8365431"/>
          </a:xfrm>
          <a:prstGeom prst="rect">
            <a:avLst/>
          </a:prstGeom>
        </p:spPr>
        <p:txBody>
          <a:bodyPr/>
          <a:lstStyle>
            <a:lvl1pPr marL="611187" indent="-611187" algn="l">
              <a:buSzPct val="145000"/>
              <a:buChar char="•"/>
            </a:lvl1pPr>
            <a:lvl2pPr marL="1055687" indent="-611187" algn="l">
              <a:buSzPct val="145000"/>
              <a:buChar char="•"/>
            </a:lvl2pPr>
            <a:lvl3pPr marL="1500187" indent="-611187" algn="l">
              <a:buSzPct val="145000"/>
              <a:buChar char="•"/>
            </a:lvl3pPr>
            <a:lvl4pPr marL="1944687" indent="-611187" algn="l">
              <a:buSzPct val="145000"/>
              <a:buChar char="•"/>
            </a:lvl4pPr>
            <a:lvl5pPr marL="2389187" indent="-611187" algn="l">
              <a:buSzPct val="145000"/>
              <a:buChar cha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 List Wide">
    <p:spTree>
      <p:nvGrpSpPr>
        <p:cNvPr id="1" name=""/>
        <p:cNvGrpSpPr/>
        <p:nvPr/>
      </p:nvGrpSpPr>
      <p:grpSpPr>
        <a:xfrm>
          <a:off x="0" y="0"/>
          <a:ext cx="0" cy="0"/>
          <a:chOff x="0" y="0"/>
          <a:chExt cx="0" cy="0"/>
        </a:xfrm>
      </p:grpSpPr>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xfrm>
            <a:off x="1237884" y="3597867"/>
            <a:ext cx="21908232" cy="9029927"/>
          </a:xfrm>
          <a:prstGeom prst="rect">
            <a:avLst/>
          </a:prstGeom>
        </p:spPr>
        <p:txBody>
          <a:bodyPr/>
          <a:lstStyle>
            <a:lvl1pPr marL="611187" indent="-611187" algn="l">
              <a:buSzPct val="145000"/>
              <a:buChar char="•"/>
            </a:lvl1pPr>
            <a:lvl2pPr marL="1055687" indent="-611187" algn="l">
              <a:buSzPct val="145000"/>
              <a:buChar char="•"/>
            </a:lvl2pPr>
            <a:lvl3pPr marL="1500187" indent="-611187" algn="l">
              <a:buSzPct val="145000"/>
              <a:buChar char="•"/>
            </a:lvl3pPr>
            <a:lvl4pPr marL="1944687" indent="-611187" algn="l">
              <a:buSzPct val="145000"/>
              <a:buChar char="•"/>
            </a:lvl4pPr>
            <a:lvl5pPr marL="2389187" indent="-611187" algn="l">
              <a:buSzPct val="145000"/>
              <a:buChar cha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Object Right">
    <p:spTree>
      <p:nvGrpSpPr>
        <p:cNvPr id="1" name=""/>
        <p:cNvGrpSpPr/>
        <p:nvPr/>
      </p:nvGrpSpPr>
      <p:grpSpPr>
        <a:xfrm>
          <a:off x="0" y="0"/>
          <a:ext cx="0" cy="0"/>
          <a:chOff x="0" y="0"/>
          <a:chExt cx="0" cy="0"/>
        </a:xfrm>
      </p:grpSpPr>
      <p:sp>
        <p:nvSpPr>
          <p:cNvPr id="68" name="Rectangle"/>
          <p:cNvSpPr/>
          <p:nvPr/>
        </p:nvSpPr>
        <p:spPr>
          <a:xfrm>
            <a:off x="508000" y="508000"/>
            <a:ext cx="10419617"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69"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70"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2"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73"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74" name="Title Text"/>
          <p:cNvSpPr txBox="1">
            <a:spLocks noGrp="1"/>
          </p:cNvSpPr>
          <p:nvPr>
            <p:ph type="title"/>
          </p:nvPr>
        </p:nvSpPr>
        <p:spPr>
          <a:xfrm>
            <a:off x="1225656" y="1844016"/>
            <a:ext cx="8971606" cy="1459244"/>
          </a:xfrm>
          <a:prstGeom prst="rect">
            <a:avLst/>
          </a:prstGeom>
        </p:spPr>
        <p:txBody>
          <a:bodyPr/>
          <a:lstStyle/>
          <a:p>
            <a:r>
              <a:t>Title Text</a:t>
            </a:r>
          </a:p>
        </p:txBody>
      </p:sp>
      <p:sp>
        <p:nvSpPr>
          <p:cNvPr id="75" name="Body Level One…"/>
          <p:cNvSpPr txBox="1">
            <a:spLocks noGrp="1"/>
          </p:cNvSpPr>
          <p:nvPr>
            <p:ph type="body" sz="half" idx="1"/>
          </p:nvPr>
        </p:nvSpPr>
        <p:spPr>
          <a:xfrm>
            <a:off x="1225656" y="3688346"/>
            <a:ext cx="8971606" cy="8419373"/>
          </a:xfrm>
          <a:prstGeom prst="rect">
            <a:avLst/>
          </a:prstGeom>
        </p:spPr>
        <p:txBody>
          <a:bodyPr/>
          <a:lstStyle>
            <a:lvl1pPr marL="611187" indent="-611187" algn="l">
              <a:buSzPct val="145000"/>
              <a:buChar char="•"/>
            </a:lvl1pPr>
            <a:lvl2pPr marL="1055687" indent="-611187" algn="l">
              <a:buSzPct val="145000"/>
              <a:buChar char="•"/>
            </a:lvl2pPr>
            <a:lvl3pPr marL="1500187" indent="-611187" algn="l">
              <a:buSzPct val="145000"/>
              <a:buChar char="•"/>
            </a:lvl3pPr>
            <a:lvl4pPr marL="1944687" indent="-611187" algn="l">
              <a:buSzPct val="145000"/>
              <a:buChar char="•"/>
            </a:lvl4pPr>
            <a:lvl5pPr marL="2389187" indent="-611187" algn="l">
              <a:buSzPct val="145000"/>
              <a:buChar char="•"/>
            </a:lvl5pPr>
          </a:lstStyle>
          <a:p>
            <a:r>
              <a:t>Body Level One</a:t>
            </a:r>
          </a:p>
          <a:p>
            <a:pPr lvl="1"/>
            <a:r>
              <a:t>Body Level Two</a:t>
            </a:r>
          </a:p>
          <a:p>
            <a:pPr lvl="2"/>
            <a:r>
              <a:t>Body Level Three</a:t>
            </a:r>
          </a:p>
          <a:p>
            <a:pPr lvl="3"/>
            <a:r>
              <a:t>Body Level Four</a:t>
            </a:r>
          </a:p>
          <a:p>
            <a:pPr lvl="4"/>
            <a:r>
              <a:t>Body Level Five</a:t>
            </a:r>
          </a:p>
        </p:txBody>
      </p:sp>
      <p:sp>
        <p:nvSpPr>
          <p:cNvPr id="76" name="Object"/>
          <p:cNvSpPr txBox="1">
            <a:spLocks noGrp="1"/>
          </p:cNvSpPr>
          <p:nvPr>
            <p:ph idx="3"/>
          </p:nvPr>
        </p:nvSpPr>
        <p:spPr>
          <a:xfrm>
            <a:off x="11307760" y="507890"/>
            <a:ext cx="12621249" cy="12192220"/>
          </a:xfrm>
          <a:prstGeom prst="rect">
            <a:avLst/>
          </a:prstGeom>
        </p:spPr>
        <p:txBody>
          <a:bodyPr/>
          <a:lstStyle/>
          <a:p>
            <a:pPr>
              <a:defRPr sz="5200">
                <a:latin typeface="Gill Sans"/>
                <a:ea typeface="Gill Sans"/>
                <a:cs typeface="Gill Sans"/>
                <a:sym typeface="Gill Sans"/>
              </a:defRPr>
            </a:pPr>
            <a:endParaRPr/>
          </a:p>
        </p:txBody>
      </p:sp>
      <p:sp>
        <p:nvSpPr>
          <p:cNvPr id="77"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Object Left">
    <p:spTree>
      <p:nvGrpSpPr>
        <p:cNvPr id="1" name=""/>
        <p:cNvGrpSpPr/>
        <p:nvPr/>
      </p:nvGrpSpPr>
      <p:grpSpPr>
        <a:xfrm>
          <a:off x="0" y="0"/>
          <a:ext cx="0" cy="0"/>
          <a:chOff x="0" y="0"/>
          <a:chExt cx="0" cy="0"/>
        </a:xfrm>
      </p:grpSpPr>
      <p:sp>
        <p:nvSpPr>
          <p:cNvPr id="84" name="Rectangle"/>
          <p:cNvSpPr/>
          <p:nvPr/>
        </p:nvSpPr>
        <p:spPr>
          <a:xfrm>
            <a:off x="13502997" y="508109"/>
            <a:ext cx="10419618" cy="12192001"/>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85"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8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8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90" name="Title Text"/>
          <p:cNvSpPr txBox="1">
            <a:spLocks noGrp="1"/>
          </p:cNvSpPr>
          <p:nvPr>
            <p:ph type="title"/>
          </p:nvPr>
        </p:nvSpPr>
        <p:spPr>
          <a:xfrm>
            <a:off x="14220654" y="1844126"/>
            <a:ext cx="8971606" cy="1459243"/>
          </a:xfrm>
          <a:prstGeom prst="rect">
            <a:avLst/>
          </a:prstGeom>
        </p:spPr>
        <p:txBody>
          <a:bodyPr/>
          <a:lstStyle/>
          <a:p>
            <a:r>
              <a:t>Title Text</a:t>
            </a:r>
          </a:p>
        </p:txBody>
      </p:sp>
      <p:sp>
        <p:nvSpPr>
          <p:cNvPr id="91" name="Body Level One…"/>
          <p:cNvSpPr txBox="1">
            <a:spLocks noGrp="1"/>
          </p:cNvSpPr>
          <p:nvPr>
            <p:ph type="body" sz="half" idx="1"/>
          </p:nvPr>
        </p:nvSpPr>
        <p:spPr>
          <a:xfrm>
            <a:off x="14220654" y="3688455"/>
            <a:ext cx="8971606" cy="8419373"/>
          </a:xfrm>
          <a:prstGeom prst="rect">
            <a:avLst/>
          </a:prstGeom>
        </p:spPr>
        <p:txBody>
          <a:bodyPr/>
          <a:lstStyle>
            <a:lvl1pPr marL="611187" indent="-611187" algn="l">
              <a:buSzPct val="145000"/>
              <a:buChar char="•"/>
            </a:lvl1pPr>
            <a:lvl2pPr marL="1055687" indent="-611187" algn="l">
              <a:buSzPct val="145000"/>
              <a:buChar char="•"/>
            </a:lvl2pPr>
            <a:lvl3pPr marL="1500187" indent="-611187" algn="l">
              <a:buSzPct val="145000"/>
              <a:buChar char="•"/>
            </a:lvl3pPr>
            <a:lvl4pPr marL="1944687" indent="-611187" algn="l">
              <a:buSzPct val="145000"/>
              <a:buChar char="•"/>
            </a:lvl4pPr>
            <a:lvl5pPr marL="2389187" indent="-611187" algn="l">
              <a:buSzPct val="145000"/>
              <a:buChar char="•"/>
            </a:lvl5pPr>
          </a:lstStyle>
          <a:p>
            <a:r>
              <a:t>Body Level One</a:t>
            </a:r>
          </a:p>
          <a:p>
            <a:pPr lvl="1"/>
            <a:r>
              <a:t>Body Level Two</a:t>
            </a:r>
          </a:p>
          <a:p>
            <a:pPr lvl="2"/>
            <a:r>
              <a:t>Body Level Three</a:t>
            </a:r>
          </a:p>
          <a:p>
            <a:pPr lvl="3"/>
            <a:r>
              <a:t>Body Level Four</a:t>
            </a:r>
          </a:p>
          <a:p>
            <a:pPr lvl="4"/>
            <a:r>
              <a:t>Body Level Five</a:t>
            </a:r>
          </a:p>
        </p:txBody>
      </p:sp>
      <p:sp>
        <p:nvSpPr>
          <p:cNvPr id="92" name="Object"/>
          <p:cNvSpPr txBox="1">
            <a:spLocks noGrp="1"/>
          </p:cNvSpPr>
          <p:nvPr>
            <p:ph idx="3"/>
          </p:nvPr>
        </p:nvSpPr>
        <p:spPr>
          <a:xfrm>
            <a:off x="508000" y="508000"/>
            <a:ext cx="12621249" cy="12192219"/>
          </a:xfrm>
          <a:prstGeom prst="rect">
            <a:avLst/>
          </a:prstGeom>
        </p:spPr>
        <p:txBody>
          <a:bodyPr/>
          <a:lstStyle/>
          <a:p>
            <a:pPr>
              <a:defRPr sz="5200">
                <a:latin typeface="Gill Sans"/>
                <a:ea typeface="Gill Sans"/>
                <a:cs typeface="Gill Sans"/>
                <a:sym typeface="Gill Sans"/>
              </a:defRPr>
            </a:pPr>
            <a:endParaRPr/>
          </a:p>
        </p:txBody>
      </p:sp>
      <p:sp>
        <p:nvSpPr>
          <p:cNvPr id="93"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Object Only">
    <p:spTree>
      <p:nvGrpSpPr>
        <p:cNvPr id="1" name=""/>
        <p:cNvGrpSpPr/>
        <p:nvPr/>
      </p:nvGrpSpPr>
      <p:grpSpPr>
        <a:xfrm>
          <a:off x="0" y="0"/>
          <a:ext cx="0" cy="0"/>
          <a:chOff x="0" y="0"/>
          <a:chExt cx="0" cy="0"/>
        </a:xfrm>
      </p:grpSpPr>
      <p:pic>
        <p:nvPicPr>
          <p:cNvPr id="100"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01"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3"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04"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05" name="Object"/>
          <p:cNvSpPr txBox="1">
            <a:spLocks noGrp="1"/>
          </p:cNvSpPr>
          <p:nvPr>
            <p:ph idx="3"/>
          </p:nvPr>
        </p:nvSpPr>
        <p:spPr>
          <a:xfrm>
            <a:off x="508000" y="508000"/>
            <a:ext cx="23368000" cy="12192219"/>
          </a:xfrm>
          <a:prstGeom prst="rect">
            <a:avLst/>
          </a:prstGeom>
        </p:spPr>
        <p:txBody>
          <a:bodyPr/>
          <a:lstStyle/>
          <a:p>
            <a:pPr>
              <a:defRPr sz="5200">
                <a:latin typeface="Gill Sans"/>
                <a:ea typeface="Gill Sans"/>
                <a:cs typeface="Gill Sans"/>
                <a:sym typeface="Gill Sans"/>
              </a:defRPr>
            </a:pPr>
            <a:endParaRPr/>
          </a:p>
        </p:txBody>
      </p:sp>
      <p:sp>
        <p:nvSpPr>
          <p:cNvPr id="106"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bject Colored">
    <p:spTree>
      <p:nvGrpSpPr>
        <p:cNvPr id="1" name=""/>
        <p:cNvGrpSpPr/>
        <p:nvPr/>
      </p:nvGrpSpPr>
      <p:grpSpPr>
        <a:xfrm>
          <a:off x="0" y="0"/>
          <a:ext cx="0" cy="0"/>
          <a:chOff x="0" y="0"/>
          <a:chExt cx="0" cy="0"/>
        </a:xfrm>
      </p:grpSpPr>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4" name="Object"/>
          <p:cNvSpPr txBox="1">
            <a:spLocks noGrp="1"/>
          </p:cNvSpPr>
          <p:nvPr>
            <p:ph idx="3"/>
          </p:nvPr>
        </p:nvSpPr>
        <p:spPr>
          <a:xfrm>
            <a:off x="508000" y="508000"/>
            <a:ext cx="23368000" cy="12192219"/>
          </a:xfrm>
          <a:prstGeom prst="rect">
            <a:avLst/>
          </a:prstGeom>
        </p:spPr>
        <p:txBody>
          <a:bodyPr/>
          <a:lstStyle/>
          <a:p>
            <a:pPr>
              <a:defRPr sz="5200">
                <a:latin typeface="Gill Sans"/>
                <a:ea typeface="Gill Sans"/>
                <a:cs typeface="Gill Sans"/>
                <a:sym typeface="Gill Sans"/>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5252"/>
        </a:solidFill>
        <a:effectLst/>
      </p:bgPr>
    </p:bg>
    <p:spTree>
      <p:nvGrpSpPr>
        <p:cNvPr id="1" name=""/>
        <p:cNvGrpSpPr/>
        <p:nvPr/>
      </p:nvGrpSpPr>
      <p:grpSpPr>
        <a:xfrm>
          <a:off x="0" y="0"/>
          <a:ext cx="0" cy="0"/>
          <a:chOff x="0" y="0"/>
          <a:chExt cx="0" cy="0"/>
        </a:xfrm>
      </p:grpSpPr>
      <p:sp>
        <p:nvSpPr>
          <p:cNvPr id="2"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3" name="DMC-logo-large.png" descr="DMC-logo-large.png"/>
          <p:cNvPicPr>
            <a:picLocks noChangeAspect="1"/>
          </p:cNvPicPr>
          <p:nvPr/>
        </p:nvPicPr>
        <p:blipFill>
          <a:blip r:embed="rId16">
            <a:extLst/>
          </a:blip>
          <a:stretch>
            <a:fillRect/>
          </a:stretch>
        </p:blipFill>
        <p:spPr>
          <a:xfrm>
            <a:off x="16988463" y="12788840"/>
            <a:ext cx="756648" cy="756648"/>
          </a:xfrm>
          <a:prstGeom prst="rect">
            <a:avLst/>
          </a:prstGeom>
          <a:ln w="12700">
            <a:miter lim="400000"/>
          </a:ln>
        </p:spPr>
      </p:pic>
      <p:sp>
        <p:nvSpPr>
          <p:cNvPr id="4"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5" name="Slide Number"/>
          <p:cNvSpPr txBox="1">
            <a:spLocks noGrp="1"/>
          </p:cNvSpPr>
          <p:nvPr>
            <p:ph type="sldNum" sz="quarter" idx="2"/>
          </p:nvPr>
        </p:nvSpPr>
        <p:spPr>
          <a:xfrm>
            <a:off x="23155938" y="12981426"/>
            <a:ext cx="358776" cy="371476"/>
          </a:xfrm>
          <a:prstGeom prst="rect">
            <a:avLst/>
          </a:prstGeom>
          <a:ln w="12700">
            <a:miter lim="400000"/>
          </a:ln>
        </p:spPr>
        <p:txBody>
          <a:bodyPr wrap="none" lIns="71437" tIns="71437" rIns="71437" bIns="71437">
            <a:spAutoFit/>
          </a:bodyPr>
          <a:lstStyle>
            <a:lvl1pPr>
              <a:defRPr sz="1600">
                <a:solidFill>
                  <a:srgbClr val="EBEBEB"/>
                </a:solidFill>
              </a:defRPr>
            </a:lvl1pPr>
          </a:lstStyle>
          <a:p>
            <a:fld id="{86CB4B4D-7CA3-9044-876B-883B54F8677D}" type="slidenum">
              <a:t>‹#›</a:t>
            </a:fld>
            <a:endParaRPr/>
          </a:p>
        </p:txBody>
      </p:sp>
      <p:sp>
        <p:nvSpPr>
          <p:cNvPr id="6"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7"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8" name="Title Text"/>
          <p:cNvSpPr txBox="1">
            <a:spLocks noGrp="1"/>
          </p:cNvSpPr>
          <p:nvPr>
            <p:ph type="title"/>
          </p:nvPr>
        </p:nvSpPr>
        <p:spPr>
          <a:xfrm>
            <a:off x="4833937" y="2126762"/>
            <a:ext cx="14716126" cy="1459244"/>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Title Text</a:t>
            </a:r>
          </a:p>
        </p:txBody>
      </p:sp>
      <p:sp>
        <p:nvSpPr>
          <p:cNvPr id="9" name="Body Level One…"/>
          <p:cNvSpPr txBox="1">
            <a:spLocks noGrp="1"/>
          </p:cNvSpPr>
          <p:nvPr>
            <p:ph type="body" idx="1"/>
          </p:nvPr>
        </p:nvSpPr>
        <p:spPr>
          <a:xfrm>
            <a:off x="2080161" y="3633708"/>
            <a:ext cx="20223678" cy="8365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10"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821531" rtl="0" latinLnBrk="0">
        <a:lnSpc>
          <a:spcPct val="100000"/>
        </a:lnSpc>
        <a:spcBef>
          <a:spcPts val="0"/>
        </a:spcBef>
        <a:spcAft>
          <a:spcPts val="0"/>
        </a:spcAft>
        <a:buClrTx/>
        <a:buSzTx/>
        <a:buFontTx/>
        <a:buNone/>
        <a:tabLst/>
        <a:defRPr sz="12000" b="0" i="0" u="none" strike="noStrike" cap="none" spc="0" baseline="0">
          <a:solidFill>
            <a:srgbClr val="FFFFFF"/>
          </a:solidFill>
          <a:uFillTx/>
          <a:latin typeface="+mn-lt"/>
          <a:ea typeface="+mn-ea"/>
          <a:cs typeface="+mn-cs"/>
          <a:sym typeface="Gill Sans Light"/>
        </a:defRPr>
      </a:lvl1pPr>
      <a:lvl2pPr marL="0" marR="0" indent="0" algn="ctr" defTabSz="821531" rtl="0" latinLnBrk="0">
        <a:lnSpc>
          <a:spcPct val="100000"/>
        </a:lnSpc>
        <a:spcBef>
          <a:spcPts val="0"/>
        </a:spcBef>
        <a:spcAft>
          <a:spcPts val="0"/>
        </a:spcAft>
        <a:buClrTx/>
        <a:buSzTx/>
        <a:buFontTx/>
        <a:buNone/>
        <a:tabLst/>
        <a:defRPr sz="12000" b="0" i="0" u="none" strike="noStrike" cap="none" spc="0" baseline="0">
          <a:solidFill>
            <a:srgbClr val="FFFFFF"/>
          </a:solidFill>
          <a:uFillTx/>
          <a:latin typeface="+mn-lt"/>
          <a:ea typeface="+mn-ea"/>
          <a:cs typeface="+mn-cs"/>
          <a:sym typeface="Gill Sans Light"/>
        </a:defRPr>
      </a:lvl2pPr>
      <a:lvl3pPr marL="0" marR="0" indent="0" algn="ctr" defTabSz="821531" rtl="0" latinLnBrk="0">
        <a:lnSpc>
          <a:spcPct val="100000"/>
        </a:lnSpc>
        <a:spcBef>
          <a:spcPts val="0"/>
        </a:spcBef>
        <a:spcAft>
          <a:spcPts val="0"/>
        </a:spcAft>
        <a:buClrTx/>
        <a:buSzTx/>
        <a:buFontTx/>
        <a:buNone/>
        <a:tabLst/>
        <a:defRPr sz="12000" b="0" i="0" u="none" strike="noStrike" cap="none" spc="0" baseline="0">
          <a:solidFill>
            <a:srgbClr val="FFFFFF"/>
          </a:solidFill>
          <a:uFillTx/>
          <a:latin typeface="+mn-lt"/>
          <a:ea typeface="+mn-ea"/>
          <a:cs typeface="+mn-cs"/>
          <a:sym typeface="Gill Sans Light"/>
        </a:defRPr>
      </a:lvl3pPr>
      <a:lvl4pPr marL="0" marR="0" indent="0" algn="ctr" defTabSz="821531" rtl="0" latinLnBrk="0">
        <a:lnSpc>
          <a:spcPct val="100000"/>
        </a:lnSpc>
        <a:spcBef>
          <a:spcPts val="0"/>
        </a:spcBef>
        <a:spcAft>
          <a:spcPts val="0"/>
        </a:spcAft>
        <a:buClrTx/>
        <a:buSzTx/>
        <a:buFontTx/>
        <a:buNone/>
        <a:tabLst/>
        <a:defRPr sz="12000" b="0" i="0" u="none" strike="noStrike" cap="none" spc="0" baseline="0">
          <a:solidFill>
            <a:srgbClr val="FFFFFF"/>
          </a:solidFill>
          <a:uFillTx/>
          <a:latin typeface="+mn-lt"/>
          <a:ea typeface="+mn-ea"/>
          <a:cs typeface="+mn-cs"/>
          <a:sym typeface="Gill Sans Light"/>
        </a:defRPr>
      </a:lvl4pPr>
      <a:lvl5pPr marL="0" marR="0" indent="0" algn="ctr" defTabSz="821531" rtl="0" latinLnBrk="0">
        <a:lnSpc>
          <a:spcPct val="100000"/>
        </a:lnSpc>
        <a:spcBef>
          <a:spcPts val="0"/>
        </a:spcBef>
        <a:spcAft>
          <a:spcPts val="0"/>
        </a:spcAft>
        <a:buClrTx/>
        <a:buSzTx/>
        <a:buFontTx/>
        <a:buNone/>
        <a:tabLst/>
        <a:defRPr sz="12000" b="0" i="0" u="none" strike="noStrike" cap="none" spc="0" baseline="0">
          <a:solidFill>
            <a:srgbClr val="FFFFFF"/>
          </a:solidFill>
          <a:uFillTx/>
          <a:latin typeface="+mn-lt"/>
          <a:ea typeface="+mn-ea"/>
          <a:cs typeface="+mn-cs"/>
          <a:sym typeface="Gill Sans Light"/>
        </a:defRPr>
      </a:lvl5pPr>
      <a:lvl6pPr marL="0" marR="0" indent="0" algn="ctr" defTabSz="821531" rtl="0" latinLnBrk="0">
        <a:lnSpc>
          <a:spcPct val="100000"/>
        </a:lnSpc>
        <a:spcBef>
          <a:spcPts val="0"/>
        </a:spcBef>
        <a:spcAft>
          <a:spcPts val="0"/>
        </a:spcAft>
        <a:buClrTx/>
        <a:buSzTx/>
        <a:buFontTx/>
        <a:buNone/>
        <a:tabLst/>
        <a:defRPr sz="12000" b="0" i="0" u="none" strike="noStrike" cap="none" spc="0" baseline="0">
          <a:solidFill>
            <a:srgbClr val="FFFFFF"/>
          </a:solidFill>
          <a:uFillTx/>
          <a:latin typeface="+mn-lt"/>
          <a:ea typeface="+mn-ea"/>
          <a:cs typeface="+mn-cs"/>
          <a:sym typeface="Gill Sans Light"/>
        </a:defRPr>
      </a:lvl6pPr>
      <a:lvl7pPr marL="0" marR="0" indent="0" algn="ctr" defTabSz="821531" rtl="0" latinLnBrk="0">
        <a:lnSpc>
          <a:spcPct val="100000"/>
        </a:lnSpc>
        <a:spcBef>
          <a:spcPts val="0"/>
        </a:spcBef>
        <a:spcAft>
          <a:spcPts val="0"/>
        </a:spcAft>
        <a:buClrTx/>
        <a:buSzTx/>
        <a:buFontTx/>
        <a:buNone/>
        <a:tabLst/>
        <a:defRPr sz="12000" b="0" i="0" u="none" strike="noStrike" cap="none" spc="0" baseline="0">
          <a:solidFill>
            <a:srgbClr val="FFFFFF"/>
          </a:solidFill>
          <a:uFillTx/>
          <a:latin typeface="+mn-lt"/>
          <a:ea typeface="+mn-ea"/>
          <a:cs typeface="+mn-cs"/>
          <a:sym typeface="Gill Sans Light"/>
        </a:defRPr>
      </a:lvl7pPr>
      <a:lvl8pPr marL="0" marR="0" indent="0" algn="ctr" defTabSz="821531" rtl="0" latinLnBrk="0">
        <a:lnSpc>
          <a:spcPct val="100000"/>
        </a:lnSpc>
        <a:spcBef>
          <a:spcPts val="0"/>
        </a:spcBef>
        <a:spcAft>
          <a:spcPts val="0"/>
        </a:spcAft>
        <a:buClrTx/>
        <a:buSzTx/>
        <a:buFontTx/>
        <a:buNone/>
        <a:tabLst/>
        <a:defRPr sz="12000" b="0" i="0" u="none" strike="noStrike" cap="none" spc="0" baseline="0">
          <a:solidFill>
            <a:srgbClr val="FFFFFF"/>
          </a:solidFill>
          <a:uFillTx/>
          <a:latin typeface="+mn-lt"/>
          <a:ea typeface="+mn-ea"/>
          <a:cs typeface="+mn-cs"/>
          <a:sym typeface="Gill Sans Light"/>
        </a:defRPr>
      </a:lvl8pPr>
      <a:lvl9pPr marL="0" marR="0" indent="0" algn="ctr" defTabSz="821531" rtl="0" latinLnBrk="0">
        <a:lnSpc>
          <a:spcPct val="100000"/>
        </a:lnSpc>
        <a:spcBef>
          <a:spcPts val="0"/>
        </a:spcBef>
        <a:spcAft>
          <a:spcPts val="0"/>
        </a:spcAft>
        <a:buClrTx/>
        <a:buSzTx/>
        <a:buFontTx/>
        <a:buNone/>
        <a:tabLst/>
        <a:defRPr sz="12000" b="0" i="0" u="none" strike="noStrike" cap="none" spc="0" baseline="0">
          <a:solidFill>
            <a:srgbClr val="FFFFFF"/>
          </a:solidFill>
          <a:uFillTx/>
          <a:latin typeface="+mn-lt"/>
          <a:ea typeface="+mn-ea"/>
          <a:cs typeface="+mn-cs"/>
          <a:sym typeface="Gill Sans Light"/>
        </a:defRPr>
      </a:lvl9pPr>
    </p:titleStyle>
    <p:bodyStyle>
      <a:lvl1pPr marL="0" marR="0" indent="0" algn="ctr" defTabSz="821531"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mn-lt"/>
          <a:ea typeface="+mn-ea"/>
          <a:cs typeface="+mn-cs"/>
          <a:sym typeface="Gill Sans Light"/>
        </a:defRPr>
      </a:lvl1pPr>
      <a:lvl2pPr marL="0" marR="0" indent="0" algn="ctr" defTabSz="821531"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mn-lt"/>
          <a:ea typeface="+mn-ea"/>
          <a:cs typeface="+mn-cs"/>
          <a:sym typeface="Gill Sans Light"/>
        </a:defRPr>
      </a:lvl2pPr>
      <a:lvl3pPr marL="0" marR="0" indent="0" algn="ctr" defTabSz="821531"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mn-lt"/>
          <a:ea typeface="+mn-ea"/>
          <a:cs typeface="+mn-cs"/>
          <a:sym typeface="Gill Sans Light"/>
        </a:defRPr>
      </a:lvl3pPr>
      <a:lvl4pPr marL="0" marR="0" indent="0" algn="ctr" defTabSz="821531"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mn-lt"/>
          <a:ea typeface="+mn-ea"/>
          <a:cs typeface="+mn-cs"/>
          <a:sym typeface="Gill Sans Light"/>
        </a:defRPr>
      </a:lvl4pPr>
      <a:lvl5pPr marL="0" marR="0" indent="0" algn="ctr" defTabSz="821531"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mn-lt"/>
          <a:ea typeface="+mn-ea"/>
          <a:cs typeface="+mn-cs"/>
          <a:sym typeface="Gill Sans Light"/>
        </a:defRPr>
      </a:lvl5pPr>
      <a:lvl6pPr marL="0" marR="0" indent="355600" algn="ctr" defTabSz="821531"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mn-lt"/>
          <a:ea typeface="+mn-ea"/>
          <a:cs typeface="+mn-cs"/>
          <a:sym typeface="Gill Sans Light"/>
        </a:defRPr>
      </a:lvl6pPr>
      <a:lvl7pPr marL="0" marR="0" indent="711200" algn="ctr" defTabSz="821531"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mn-lt"/>
          <a:ea typeface="+mn-ea"/>
          <a:cs typeface="+mn-cs"/>
          <a:sym typeface="Gill Sans Light"/>
        </a:defRPr>
      </a:lvl7pPr>
      <a:lvl8pPr marL="0" marR="0" indent="1066800" algn="ctr" defTabSz="821531"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mn-lt"/>
          <a:ea typeface="+mn-ea"/>
          <a:cs typeface="+mn-cs"/>
          <a:sym typeface="Gill Sans Light"/>
        </a:defRPr>
      </a:lvl8pPr>
      <a:lvl9pPr marL="0" marR="0" indent="1422400" algn="ctr" defTabSz="821531"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mn-lt"/>
          <a:ea typeface="+mn-ea"/>
          <a:cs typeface="+mn-cs"/>
          <a:sym typeface="Gill Sans Light"/>
        </a:defRPr>
      </a:lvl9pPr>
    </p:bodyStyle>
    <p:otherStyle>
      <a:lvl1pPr marL="0" marR="0" indent="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ill Sans Light"/>
        </a:defRPr>
      </a:lvl1pPr>
      <a:lvl2pPr marL="0" marR="0" indent="2286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ill Sans Light"/>
        </a:defRPr>
      </a:lvl2pPr>
      <a:lvl3pPr marL="0" marR="0" indent="4572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ill Sans Light"/>
        </a:defRPr>
      </a:lvl3pPr>
      <a:lvl4pPr marL="0" marR="0" indent="6858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ill Sans Light"/>
        </a:defRPr>
      </a:lvl4pPr>
      <a:lvl5pPr marL="0" marR="0" indent="9144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ill Sans Light"/>
        </a:defRPr>
      </a:lvl5pPr>
      <a:lvl6pPr marL="0" marR="0" indent="11430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ill Sans Light"/>
        </a:defRPr>
      </a:lvl6pPr>
      <a:lvl7pPr marL="0" marR="0" indent="13716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ill Sans Light"/>
        </a:defRPr>
      </a:lvl7pPr>
      <a:lvl8pPr marL="0" marR="0" indent="16002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ill Sans Light"/>
        </a:defRPr>
      </a:lvl8pPr>
      <a:lvl9pPr marL="0" marR="0" indent="18288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tif"/><Relationship Id="rId3" Type="http://schemas.openxmlformats.org/officeDocument/2006/relationships/image" Target="../media/image1.png"/><Relationship Id="rId7" Type="http://schemas.openxmlformats.org/officeDocument/2006/relationships/image" Target="../media/image5.ti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tif"/><Relationship Id="rId5" Type="http://schemas.openxmlformats.org/officeDocument/2006/relationships/image" Target="../media/image3.tif"/><Relationship Id="rId4" Type="http://schemas.openxmlformats.org/officeDocument/2006/relationships/image" Target="../media/image2.tif"/><Relationship Id="rId9" Type="http://schemas.openxmlformats.org/officeDocument/2006/relationships/image" Target="../media/image7.tif"/></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hyperlink" Target="http://standards.ieee.org/reading/ieee/std_public/description/se/610.12-1990_desc.html"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http://www.processimpact.com/articles/qualreqs.html" TargetMode="External"/><Relationship Id="rId5" Type="http://schemas.openxmlformats.org/officeDocument/2006/relationships/hyperlink" Target="http://www.cs.nyu.edu/courses/spring05/V22.0474-001/lec/lec4_h4.pdf" TargetMode="External"/><Relationship Id="rId4" Type="http://schemas.openxmlformats.org/officeDocument/2006/relationships/hyperlink" Target="http://www.sei.cmu.edu/news-at-sei/features/1999/mar/Spotlight.mar99.pdf"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www.complianceautomation.com/papers/writingreqs.htm"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http://www-106.ibm.com/developerworks/rational/library/5170.html" TargetMode="External"/><Relationship Id="rId5" Type="http://schemas.openxmlformats.org/officeDocument/2006/relationships/hyperlink" Target="http://www.itmweb.com/essay543.htm" TargetMode="External"/><Relationship Id="rId4" Type="http://schemas.openxmlformats.org/officeDocument/2006/relationships/hyperlink" Target="http://www.cs.bgu.ac.il/~elhadad/se/requirements-wiegers-sd-may99.html"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172" name="Managing Requirements"/>
          <p:cNvSpPr txBox="1">
            <a:spLocks noGrp="1"/>
          </p:cNvSpPr>
          <p:nvPr>
            <p:ph type="ctrTitle"/>
          </p:nvPr>
        </p:nvSpPr>
        <p:spPr>
          <a:prstGeom prst="rect">
            <a:avLst/>
          </a:prstGeom>
        </p:spPr>
        <p:txBody>
          <a:bodyPr/>
          <a:lstStyle/>
          <a:p>
            <a:r>
              <a:t>Managing Requirements</a:t>
            </a:r>
          </a:p>
        </p:txBody>
      </p:sp>
      <p:sp>
        <p:nvSpPr>
          <p:cNvPr id="173" name="Getting the Right Requirements Right"/>
          <p:cNvSpPr txBox="1">
            <a:spLocks noGrp="1"/>
          </p:cNvSpPr>
          <p:nvPr>
            <p:ph type="subTitle" sz="quarter" idx="1"/>
          </p:nvPr>
        </p:nvSpPr>
        <p:spPr>
          <a:prstGeom prst="rect">
            <a:avLst/>
          </a:prstGeom>
        </p:spPr>
        <p:txBody>
          <a:bodyPr/>
          <a:lstStyle/>
          <a:p>
            <a:r>
              <a:t>Getting the Right Requirements Right</a:t>
            </a:r>
          </a:p>
        </p:txBody>
      </p:sp>
      <p:pic>
        <p:nvPicPr>
          <p:cNvPr id="174" name="DMC-logo-large.png" descr="DMC-logo-large.png"/>
          <p:cNvPicPr>
            <a:picLocks noChangeAspect="1"/>
          </p:cNvPicPr>
          <p:nvPr/>
        </p:nvPicPr>
        <p:blipFill>
          <a:blip r:embed="rId3">
            <a:extLst/>
          </a:blip>
          <a:stretch>
            <a:fillRect/>
          </a:stretch>
        </p:blipFill>
        <p:spPr>
          <a:xfrm>
            <a:off x="15616863" y="1962670"/>
            <a:ext cx="1277348" cy="1277348"/>
          </a:xfrm>
          <a:prstGeom prst="rect">
            <a:avLst/>
          </a:prstGeom>
          <a:ln w="12700">
            <a:miter lim="400000"/>
          </a:ln>
        </p:spPr>
      </p:pic>
      <p:sp>
        <p:nvSpPr>
          <p:cNvPr id="175" name="doug murray consulting"/>
          <p:cNvSpPr txBox="1"/>
          <p:nvPr/>
        </p:nvSpPr>
        <p:spPr>
          <a:xfrm>
            <a:off x="16104871" y="2599756"/>
            <a:ext cx="3812873" cy="460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2200"/>
            </a:lvl1pPr>
          </a:lstStyle>
          <a:p>
            <a:r>
              <a:t>doug murray consulting </a:t>
            </a:r>
          </a:p>
        </p:txBody>
      </p:sp>
      <p:sp>
        <p:nvSpPr>
          <p:cNvPr id="176"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77"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78" name="Slide Number"/>
          <p:cNvSpPr txBox="1">
            <a:spLocks noGrp="1"/>
          </p:cNvSpPr>
          <p:nvPr>
            <p:ph type="sldNum" sz="quarter" idx="2"/>
          </p:nvPr>
        </p:nvSpPr>
        <p:spPr>
          <a:xfrm>
            <a:off x="23201039" y="12981426"/>
            <a:ext cx="257176" cy="3714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179"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301"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302"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30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304"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305"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306" name="Agenda"/>
          <p:cNvSpPr txBox="1">
            <a:spLocks noGrp="1"/>
          </p:cNvSpPr>
          <p:nvPr>
            <p:ph type="title"/>
          </p:nvPr>
        </p:nvSpPr>
        <p:spPr>
          <a:xfrm>
            <a:off x="4833937" y="1654740"/>
            <a:ext cx="14716126" cy="1931266"/>
          </a:xfrm>
          <a:prstGeom prst="rect">
            <a:avLst/>
          </a:prstGeom>
        </p:spPr>
        <p:txBody>
          <a:bodyPr>
            <a:normAutofit fontScale="90000"/>
          </a:bodyPr>
          <a:lstStyle/>
          <a:p>
            <a:r>
              <a:t>Agenda</a:t>
            </a:r>
          </a:p>
        </p:txBody>
      </p:sp>
      <p:sp>
        <p:nvSpPr>
          <p:cNvPr id="307" name="Why Requirements?"/>
          <p:cNvSpPr txBox="1">
            <a:spLocks noGrp="1"/>
          </p:cNvSpPr>
          <p:nvPr>
            <p:ph type="body" sz="quarter" idx="1"/>
          </p:nvPr>
        </p:nvSpPr>
        <p:spPr>
          <a:xfrm>
            <a:off x="2080161" y="4263900"/>
            <a:ext cx="20223678" cy="1195586"/>
          </a:xfrm>
          <a:prstGeom prst="rect">
            <a:avLst/>
          </a:prstGeom>
          <a:effectLst>
            <a:outerShdw blurRad="50800" dist="63500" dir="5400000" rotWithShape="0">
              <a:srgbClr val="000000"/>
            </a:outerShdw>
          </a:effectLst>
        </p:spPr>
        <p:txBody>
          <a:bodyPr/>
          <a:lstStyle>
            <a:lvl1pPr>
              <a:defRPr sz="6600">
                <a:solidFill>
                  <a:srgbClr val="FFFFFF">
                    <a:alpha val="24841"/>
                  </a:srgbClr>
                </a:solidFill>
              </a:defRPr>
            </a:lvl1pPr>
          </a:lstStyle>
          <a:p>
            <a:r>
              <a:t>Why Requirements?</a:t>
            </a:r>
          </a:p>
        </p:txBody>
      </p:sp>
      <p:sp>
        <p:nvSpPr>
          <p:cNvPr id="308"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309" name="Requirements of Good Requirements"/>
          <p:cNvSpPr txBox="1"/>
          <p:nvPr/>
        </p:nvSpPr>
        <p:spPr>
          <a:xfrm>
            <a:off x="2080161" y="6933464"/>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Requirements of Good Requirements</a:t>
            </a:r>
          </a:p>
        </p:txBody>
      </p:sp>
      <p:sp>
        <p:nvSpPr>
          <p:cNvPr id="310" name="Organizing Them"/>
          <p:cNvSpPr txBox="1"/>
          <p:nvPr/>
        </p:nvSpPr>
        <p:spPr>
          <a:xfrm>
            <a:off x="2080161" y="9605766"/>
            <a:ext cx="20223678" cy="119011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Organizing Them</a:t>
            </a:r>
          </a:p>
        </p:txBody>
      </p:sp>
      <p:sp>
        <p:nvSpPr>
          <p:cNvPr id="311" name="Where Do We Find Them?"/>
          <p:cNvSpPr txBox="1"/>
          <p:nvPr/>
        </p:nvSpPr>
        <p:spPr>
          <a:xfrm>
            <a:off x="2080161" y="8268246"/>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Where Do We Find Them?</a:t>
            </a:r>
          </a:p>
        </p:txBody>
      </p:sp>
      <p:sp>
        <p:nvSpPr>
          <p:cNvPr id="312" name="Writing Requirements"/>
          <p:cNvSpPr txBox="1"/>
          <p:nvPr/>
        </p:nvSpPr>
        <p:spPr>
          <a:xfrm>
            <a:off x="2080161" y="5598682"/>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lvl1pPr>
          </a:lstStyle>
          <a:p>
            <a:r>
              <a:t>Writing Requirements</a:t>
            </a:r>
          </a:p>
        </p:txBody>
      </p:sp>
    </p:spTree>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315"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31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31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31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31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320" name="Types of Requirements"/>
          <p:cNvSpPr txBox="1">
            <a:spLocks noGrp="1"/>
          </p:cNvSpPr>
          <p:nvPr>
            <p:ph type="title"/>
          </p:nvPr>
        </p:nvSpPr>
        <p:spPr>
          <a:xfrm>
            <a:off x="4833937" y="2063314"/>
            <a:ext cx="14716126" cy="1459244"/>
          </a:xfrm>
          <a:prstGeom prst="rect">
            <a:avLst/>
          </a:prstGeom>
        </p:spPr>
        <p:txBody>
          <a:bodyPr>
            <a:normAutofit fontScale="90000"/>
          </a:bodyPr>
          <a:lstStyle>
            <a:lvl1pPr defTabSz="624363">
              <a:defRPr sz="9120"/>
            </a:lvl1pPr>
          </a:lstStyle>
          <a:p>
            <a:r>
              <a:t>Types of Requirements</a:t>
            </a:r>
          </a:p>
        </p:txBody>
      </p:sp>
      <p:sp>
        <p:nvSpPr>
          <p:cNvPr id="321" name="Let’s consider two broad categories of Requirements for the Product and the System"/>
          <p:cNvSpPr txBox="1">
            <a:spLocks noGrp="1"/>
          </p:cNvSpPr>
          <p:nvPr>
            <p:ph type="body" sz="quarter" idx="1"/>
          </p:nvPr>
        </p:nvSpPr>
        <p:spPr>
          <a:xfrm>
            <a:off x="2080161" y="4219626"/>
            <a:ext cx="20223678" cy="2731254"/>
          </a:xfrm>
          <a:prstGeom prst="rect">
            <a:avLst/>
          </a:prstGeom>
          <a:effectLst>
            <a:outerShdw blurRad="50800" dist="63500" dir="5400000" rotWithShape="0">
              <a:srgbClr val="000000"/>
            </a:outerShdw>
          </a:effectLst>
        </p:spPr>
        <p:txBody>
          <a:bodyPr/>
          <a:lstStyle/>
          <a:p>
            <a:pPr>
              <a:defRPr sz="6400"/>
            </a:pPr>
            <a:r>
              <a:t>Let’s consider two broad categories of</a:t>
            </a:r>
            <a:br/>
            <a:r>
              <a:t>Requirements for the Product and the System</a:t>
            </a:r>
          </a:p>
        </p:txBody>
      </p:sp>
      <p:sp>
        <p:nvSpPr>
          <p:cNvPr id="32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323" name="Functional"/>
          <p:cNvSpPr txBox="1"/>
          <p:nvPr/>
        </p:nvSpPr>
        <p:spPr>
          <a:xfrm>
            <a:off x="2771353" y="7695742"/>
            <a:ext cx="6304968" cy="124733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6400"/>
            </a:lvl1pPr>
          </a:lstStyle>
          <a:p>
            <a:r>
              <a:t>Functional</a:t>
            </a:r>
          </a:p>
        </p:txBody>
      </p:sp>
      <p:sp>
        <p:nvSpPr>
          <p:cNvPr id="324" name="What the System will do"/>
          <p:cNvSpPr txBox="1"/>
          <p:nvPr/>
        </p:nvSpPr>
        <p:spPr>
          <a:xfrm>
            <a:off x="9415041" y="7695742"/>
            <a:ext cx="12197606" cy="124733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marL="889000" indent="-889000" algn="l">
              <a:buSzPct val="100000"/>
              <a:buChar char="•"/>
              <a:defRPr sz="6400"/>
            </a:lvl1pPr>
          </a:lstStyle>
          <a:p>
            <a:r>
              <a:t>What the System will do</a:t>
            </a:r>
          </a:p>
        </p:txBody>
      </p:sp>
      <p:sp>
        <p:nvSpPr>
          <p:cNvPr id="325" name="Non-Functional"/>
          <p:cNvSpPr txBox="1"/>
          <p:nvPr/>
        </p:nvSpPr>
        <p:spPr>
          <a:xfrm>
            <a:off x="2771353" y="8901779"/>
            <a:ext cx="6304968" cy="124733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6400"/>
            </a:lvl1pPr>
          </a:lstStyle>
          <a:p>
            <a:r>
              <a:t>Non-Functional</a:t>
            </a:r>
          </a:p>
        </p:txBody>
      </p:sp>
      <p:sp>
        <p:nvSpPr>
          <p:cNvPr id="326" name="How well the System does it"/>
          <p:cNvSpPr txBox="1"/>
          <p:nvPr/>
        </p:nvSpPr>
        <p:spPr>
          <a:xfrm>
            <a:off x="9415041" y="8901779"/>
            <a:ext cx="12197606" cy="124733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marL="889000" indent="-889000" algn="l">
              <a:buSzPct val="100000"/>
              <a:buChar char="•"/>
              <a:defRPr sz="6400"/>
            </a:lvl1pPr>
          </a:lstStyle>
          <a:p>
            <a:r>
              <a:t>How well the System does it</a:t>
            </a:r>
          </a:p>
        </p:txBody>
      </p:sp>
      <p:sp>
        <p:nvSpPr>
          <p:cNvPr id="327" name="Formal requirements are expressed with the word “shall”"/>
          <p:cNvSpPr txBox="1"/>
          <p:nvPr/>
        </p:nvSpPr>
        <p:spPr>
          <a:xfrm>
            <a:off x="2769844" y="10884426"/>
            <a:ext cx="18844312" cy="133102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indent="20002">
              <a:defRPr sz="4400"/>
            </a:lvl1pPr>
          </a:lstStyle>
          <a:p>
            <a:r>
              <a:t>Formal requirements are expressed with the word “shall”</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24">
                                            <p:bg/>
                                          </p:spTgt>
                                        </p:tgtEl>
                                        <p:attrNameLst>
                                          <p:attrName>style.visibility</p:attrName>
                                        </p:attrNameLst>
                                      </p:cBhvr>
                                      <p:to>
                                        <p:strVal val="visible"/>
                                      </p:to>
                                    </p:set>
                                    <p:anim calcmode="lin" valueType="num">
                                      <p:cBhvr>
                                        <p:cTn id="7" dur="1000" fill="hold"/>
                                        <p:tgtEl>
                                          <p:spTgt spid="324">
                                            <p:bg/>
                                          </p:spTgt>
                                        </p:tgtEl>
                                        <p:attrNameLst>
                                          <p:attrName>ppt_w</p:attrName>
                                        </p:attrNameLst>
                                      </p:cBhvr>
                                      <p:tavLst>
                                        <p:tav tm="0">
                                          <p:val>
                                            <p:fltVal val="0"/>
                                          </p:val>
                                        </p:tav>
                                        <p:tav tm="100000">
                                          <p:val>
                                            <p:strVal val="#ppt_w"/>
                                          </p:val>
                                        </p:tav>
                                      </p:tavLst>
                                    </p:anim>
                                    <p:anim calcmode="lin" valueType="num">
                                      <p:cBhvr>
                                        <p:cTn id="8" dur="1000" fill="hold"/>
                                        <p:tgtEl>
                                          <p:spTgt spid="324">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24">
                                            <p:txEl>
                                              <p:pRg st="0" end="0"/>
                                            </p:txEl>
                                          </p:spTgt>
                                        </p:tgtEl>
                                        <p:attrNameLst>
                                          <p:attrName>style.visibility</p:attrName>
                                        </p:attrNameLst>
                                      </p:cBhvr>
                                      <p:to>
                                        <p:strVal val="visible"/>
                                      </p:to>
                                    </p:set>
                                    <p:anim calcmode="lin" valueType="num">
                                      <p:cBhvr>
                                        <p:cTn id="11" dur="1000" fill="hold"/>
                                        <p:tgtEl>
                                          <p:spTgt spid="324">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24">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2" nodeType="afterEffect">
                                  <p:stCondLst>
                                    <p:cond delay="0"/>
                                  </p:stCondLst>
                                  <p:iterate>
                                    <p:tmAbs val="0"/>
                                  </p:iterate>
                                  <p:childTnLst>
                                    <p:set>
                                      <p:cBhvr>
                                        <p:cTn id="15" fill="hold"/>
                                        <p:tgtEl>
                                          <p:spTgt spid="323">
                                            <p:bg/>
                                          </p:spTgt>
                                        </p:tgtEl>
                                        <p:attrNameLst>
                                          <p:attrName>style.visibility</p:attrName>
                                        </p:attrNameLst>
                                      </p:cBhvr>
                                      <p:to>
                                        <p:strVal val="visible"/>
                                      </p:to>
                                    </p:set>
                                    <p:anim calcmode="lin" valueType="num">
                                      <p:cBhvr>
                                        <p:cTn id="16" dur="1000" fill="hold"/>
                                        <p:tgtEl>
                                          <p:spTgt spid="323">
                                            <p:bg/>
                                          </p:spTgt>
                                        </p:tgtEl>
                                        <p:attrNameLst>
                                          <p:attrName>ppt_w</p:attrName>
                                        </p:attrNameLst>
                                      </p:cBhvr>
                                      <p:tavLst>
                                        <p:tav tm="0">
                                          <p:val>
                                            <p:fltVal val="0"/>
                                          </p:val>
                                        </p:tav>
                                        <p:tav tm="100000">
                                          <p:val>
                                            <p:strVal val="#ppt_w"/>
                                          </p:val>
                                        </p:tav>
                                      </p:tavLst>
                                    </p:anim>
                                    <p:anim calcmode="lin" valueType="num">
                                      <p:cBhvr>
                                        <p:cTn id="17" dur="1000" fill="hold"/>
                                        <p:tgtEl>
                                          <p:spTgt spid="323">
                                            <p:bg/>
                                          </p:spTgt>
                                        </p:tgtEl>
                                        <p:attrNameLst>
                                          <p:attrName>ppt_h</p:attrName>
                                        </p:attrNameLst>
                                      </p:cBhvr>
                                      <p:tavLst>
                                        <p:tav tm="0">
                                          <p:val>
                                            <p:fltVal val="0"/>
                                          </p:val>
                                        </p:tav>
                                        <p:tav tm="100000">
                                          <p:val>
                                            <p:strVal val="#ppt_h"/>
                                          </p:val>
                                        </p:tav>
                                      </p:tavLst>
                                    </p:anim>
                                  </p:childTnLst>
                                </p:cTn>
                              </p:par>
                              <p:par>
                                <p:cTn id="18" presetID="23" presetClass="entr" presetSubtype="16" fill="hold" grpId="2" nodeType="withEffect">
                                  <p:stCondLst>
                                    <p:cond delay="0"/>
                                  </p:stCondLst>
                                  <p:iterate>
                                    <p:tmAbs val="0"/>
                                  </p:iterate>
                                  <p:childTnLst>
                                    <p:set>
                                      <p:cBhvr>
                                        <p:cTn id="19" fill="hold"/>
                                        <p:tgtEl>
                                          <p:spTgt spid="323">
                                            <p:txEl>
                                              <p:pRg st="0" end="0"/>
                                            </p:txEl>
                                          </p:spTgt>
                                        </p:tgtEl>
                                        <p:attrNameLst>
                                          <p:attrName>style.visibility</p:attrName>
                                        </p:attrNameLst>
                                      </p:cBhvr>
                                      <p:to>
                                        <p:strVal val="visible"/>
                                      </p:to>
                                    </p:set>
                                    <p:anim calcmode="lin" valueType="num">
                                      <p:cBhvr>
                                        <p:cTn id="20" dur="1000" fill="hold"/>
                                        <p:tgtEl>
                                          <p:spTgt spid="32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3" nodeType="clickEffect">
                                  <p:stCondLst>
                                    <p:cond delay="0"/>
                                  </p:stCondLst>
                                  <p:iterate>
                                    <p:tmAbs val="0"/>
                                  </p:iterate>
                                  <p:childTnLst>
                                    <p:set>
                                      <p:cBhvr>
                                        <p:cTn id="25" fill="hold"/>
                                        <p:tgtEl>
                                          <p:spTgt spid="326">
                                            <p:bg/>
                                          </p:spTgt>
                                        </p:tgtEl>
                                        <p:attrNameLst>
                                          <p:attrName>style.visibility</p:attrName>
                                        </p:attrNameLst>
                                      </p:cBhvr>
                                      <p:to>
                                        <p:strVal val="visible"/>
                                      </p:to>
                                    </p:set>
                                    <p:anim calcmode="lin" valueType="num">
                                      <p:cBhvr>
                                        <p:cTn id="26" dur="1000" fill="hold"/>
                                        <p:tgtEl>
                                          <p:spTgt spid="326">
                                            <p:bg/>
                                          </p:spTgt>
                                        </p:tgtEl>
                                        <p:attrNameLst>
                                          <p:attrName>ppt_w</p:attrName>
                                        </p:attrNameLst>
                                      </p:cBhvr>
                                      <p:tavLst>
                                        <p:tav tm="0">
                                          <p:val>
                                            <p:fltVal val="0"/>
                                          </p:val>
                                        </p:tav>
                                        <p:tav tm="100000">
                                          <p:val>
                                            <p:strVal val="#ppt_w"/>
                                          </p:val>
                                        </p:tav>
                                      </p:tavLst>
                                    </p:anim>
                                    <p:anim calcmode="lin" valueType="num">
                                      <p:cBhvr>
                                        <p:cTn id="27" dur="1000" fill="hold"/>
                                        <p:tgtEl>
                                          <p:spTgt spid="326">
                                            <p:bg/>
                                          </p:spTgt>
                                        </p:tgtEl>
                                        <p:attrNameLst>
                                          <p:attrName>ppt_h</p:attrName>
                                        </p:attrNameLst>
                                      </p:cBhvr>
                                      <p:tavLst>
                                        <p:tav tm="0">
                                          <p:val>
                                            <p:fltVal val="0"/>
                                          </p:val>
                                        </p:tav>
                                        <p:tav tm="100000">
                                          <p:val>
                                            <p:strVal val="#ppt_h"/>
                                          </p:val>
                                        </p:tav>
                                      </p:tavLst>
                                    </p:anim>
                                  </p:childTnLst>
                                </p:cTn>
                              </p:par>
                              <p:par>
                                <p:cTn id="28" presetID="23" presetClass="entr" presetSubtype="16" fill="hold" grpId="3" nodeType="withEffect">
                                  <p:stCondLst>
                                    <p:cond delay="0"/>
                                  </p:stCondLst>
                                  <p:iterate>
                                    <p:tmAbs val="0"/>
                                  </p:iterate>
                                  <p:childTnLst>
                                    <p:set>
                                      <p:cBhvr>
                                        <p:cTn id="29" fill="hold"/>
                                        <p:tgtEl>
                                          <p:spTgt spid="326">
                                            <p:txEl>
                                              <p:pRg st="0" end="0"/>
                                            </p:txEl>
                                          </p:spTgt>
                                        </p:tgtEl>
                                        <p:attrNameLst>
                                          <p:attrName>style.visibility</p:attrName>
                                        </p:attrNameLst>
                                      </p:cBhvr>
                                      <p:to>
                                        <p:strVal val="visible"/>
                                      </p:to>
                                    </p:set>
                                    <p:anim calcmode="lin" valueType="num">
                                      <p:cBhvr>
                                        <p:cTn id="30" dur="1000" fill="hold"/>
                                        <p:tgtEl>
                                          <p:spTgt spid="326">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326">
                                            <p:txEl>
                                              <p:pRg st="0" end="0"/>
                                            </p:txEl>
                                          </p:spTgt>
                                        </p:tgtEl>
                                        <p:attrNameLst>
                                          <p:attrName>ppt_h</p:attrName>
                                        </p:attrNameLst>
                                      </p:cBhvr>
                                      <p:tavLst>
                                        <p:tav tm="0">
                                          <p:val>
                                            <p:fltVal val="0"/>
                                          </p:val>
                                        </p:tav>
                                        <p:tav tm="100000">
                                          <p:val>
                                            <p:strVal val="#ppt_h"/>
                                          </p:val>
                                        </p:tav>
                                      </p:tavLst>
                                    </p:anim>
                                  </p:childTnLst>
                                </p:cTn>
                              </p:par>
                            </p:childTnLst>
                          </p:cTn>
                        </p:par>
                        <p:par>
                          <p:cTn id="32" fill="hold">
                            <p:stCondLst>
                              <p:cond delay="1000"/>
                            </p:stCondLst>
                            <p:childTnLst>
                              <p:par>
                                <p:cTn id="33" presetID="23" presetClass="entr" presetSubtype="16" fill="hold" grpId="4" nodeType="afterEffect">
                                  <p:stCondLst>
                                    <p:cond delay="0"/>
                                  </p:stCondLst>
                                  <p:iterate>
                                    <p:tmAbs val="0"/>
                                  </p:iterate>
                                  <p:childTnLst>
                                    <p:set>
                                      <p:cBhvr>
                                        <p:cTn id="34" fill="hold"/>
                                        <p:tgtEl>
                                          <p:spTgt spid="325">
                                            <p:bg/>
                                          </p:spTgt>
                                        </p:tgtEl>
                                        <p:attrNameLst>
                                          <p:attrName>style.visibility</p:attrName>
                                        </p:attrNameLst>
                                      </p:cBhvr>
                                      <p:to>
                                        <p:strVal val="visible"/>
                                      </p:to>
                                    </p:set>
                                    <p:anim calcmode="lin" valueType="num">
                                      <p:cBhvr>
                                        <p:cTn id="35" dur="1000" fill="hold"/>
                                        <p:tgtEl>
                                          <p:spTgt spid="325">
                                            <p:bg/>
                                          </p:spTgt>
                                        </p:tgtEl>
                                        <p:attrNameLst>
                                          <p:attrName>ppt_w</p:attrName>
                                        </p:attrNameLst>
                                      </p:cBhvr>
                                      <p:tavLst>
                                        <p:tav tm="0">
                                          <p:val>
                                            <p:fltVal val="0"/>
                                          </p:val>
                                        </p:tav>
                                        <p:tav tm="100000">
                                          <p:val>
                                            <p:strVal val="#ppt_w"/>
                                          </p:val>
                                        </p:tav>
                                      </p:tavLst>
                                    </p:anim>
                                    <p:anim calcmode="lin" valueType="num">
                                      <p:cBhvr>
                                        <p:cTn id="36" dur="1000" fill="hold"/>
                                        <p:tgtEl>
                                          <p:spTgt spid="325">
                                            <p:bg/>
                                          </p:spTgt>
                                        </p:tgtEl>
                                        <p:attrNameLst>
                                          <p:attrName>ppt_h</p:attrName>
                                        </p:attrNameLst>
                                      </p:cBhvr>
                                      <p:tavLst>
                                        <p:tav tm="0">
                                          <p:val>
                                            <p:fltVal val="0"/>
                                          </p:val>
                                        </p:tav>
                                        <p:tav tm="100000">
                                          <p:val>
                                            <p:strVal val="#ppt_h"/>
                                          </p:val>
                                        </p:tav>
                                      </p:tavLst>
                                    </p:anim>
                                  </p:childTnLst>
                                </p:cTn>
                              </p:par>
                              <p:par>
                                <p:cTn id="37" presetID="23" presetClass="entr" presetSubtype="16" fill="hold" grpId="4" nodeType="withEffect">
                                  <p:stCondLst>
                                    <p:cond delay="0"/>
                                  </p:stCondLst>
                                  <p:iterate>
                                    <p:tmAbs val="0"/>
                                  </p:iterate>
                                  <p:childTnLst>
                                    <p:set>
                                      <p:cBhvr>
                                        <p:cTn id="38" fill="hold"/>
                                        <p:tgtEl>
                                          <p:spTgt spid="325">
                                            <p:txEl>
                                              <p:pRg st="0" end="0"/>
                                            </p:txEl>
                                          </p:spTgt>
                                        </p:tgtEl>
                                        <p:attrNameLst>
                                          <p:attrName>style.visibility</p:attrName>
                                        </p:attrNameLst>
                                      </p:cBhvr>
                                      <p:to>
                                        <p:strVal val="visible"/>
                                      </p:to>
                                    </p:set>
                                    <p:anim calcmode="lin" valueType="num">
                                      <p:cBhvr>
                                        <p:cTn id="39" dur="1000" fill="hold"/>
                                        <p:tgtEl>
                                          <p:spTgt spid="325">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325">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2000"/>
                            </p:stCondLst>
                            <p:childTnLst>
                              <p:par>
                                <p:cTn id="42" presetID="23" presetClass="entr" presetSubtype="16" fill="hold" grpId="5" nodeType="afterEffect">
                                  <p:stCondLst>
                                    <p:cond delay="0"/>
                                  </p:stCondLst>
                                  <p:iterate>
                                    <p:tmAbs val="0"/>
                                  </p:iterate>
                                  <p:childTnLst>
                                    <p:set>
                                      <p:cBhvr>
                                        <p:cTn id="43" fill="hold"/>
                                        <p:tgtEl>
                                          <p:spTgt spid="327"/>
                                        </p:tgtEl>
                                        <p:attrNameLst>
                                          <p:attrName>style.visibility</p:attrName>
                                        </p:attrNameLst>
                                      </p:cBhvr>
                                      <p:to>
                                        <p:strVal val="visible"/>
                                      </p:to>
                                    </p:set>
                                    <p:anim calcmode="lin" valueType="num">
                                      <p:cBhvr>
                                        <p:cTn id="44" dur="800" fill="hold"/>
                                        <p:tgtEl>
                                          <p:spTgt spid="327"/>
                                        </p:tgtEl>
                                        <p:attrNameLst>
                                          <p:attrName>ppt_w</p:attrName>
                                        </p:attrNameLst>
                                      </p:cBhvr>
                                      <p:tavLst>
                                        <p:tav tm="0">
                                          <p:val>
                                            <p:fltVal val="0"/>
                                          </p:val>
                                        </p:tav>
                                        <p:tav tm="100000">
                                          <p:val>
                                            <p:strVal val="#ppt_w"/>
                                          </p:val>
                                        </p:tav>
                                      </p:tavLst>
                                    </p:anim>
                                    <p:anim calcmode="lin" valueType="num">
                                      <p:cBhvr>
                                        <p:cTn id="45" dur="800" fill="hold"/>
                                        <p:tgtEl>
                                          <p:spTgt spid="3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2" build="p" bldLvl="5" animBg="1" advAuto="0"/>
      <p:bldP spid="324" grpId="1" build="p" bldLvl="5" animBg="1" advAuto="0"/>
      <p:bldP spid="325" grpId="4" build="p" bldLvl="5" animBg="1" advAuto="0"/>
      <p:bldP spid="326" grpId="3" build="p" bldLvl="5" animBg="1" advAuto="0"/>
      <p:bldP spid="327" grpId="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332"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333"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33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335"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336"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337" name="Examples"/>
          <p:cNvSpPr txBox="1">
            <a:spLocks noGrp="1"/>
          </p:cNvSpPr>
          <p:nvPr>
            <p:ph type="title"/>
          </p:nvPr>
        </p:nvSpPr>
        <p:spPr>
          <a:prstGeom prst="rect">
            <a:avLst/>
          </a:prstGeom>
        </p:spPr>
        <p:txBody>
          <a:bodyPr>
            <a:normAutofit fontScale="90000"/>
          </a:bodyPr>
          <a:lstStyle>
            <a:lvl1pPr defTabSz="624363">
              <a:defRPr sz="9120"/>
            </a:lvl1pPr>
          </a:lstStyle>
          <a:p>
            <a:r>
              <a:t>Examples</a:t>
            </a:r>
          </a:p>
        </p:txBody>
      </p:sp>
      <p:sp>
        <p:nvSpPr>
          <p:cNvPr id="338"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339" name="Functional"/>
          <p:cNvSpPr txBox="1"/>
          <p:nvPr/>
        </p:nvSpPr>
        <p:spPr>
          <a:xfrm>
            <a:off x="2771353" y="4503129"/>
            <a:ext cx="6304968" cy="124733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6400"/>
            </a:lvl1pPr>
          </a:lstStyle>
          <a:p>
            <a:r>
              <a:t>Functional</a:t>
            </a:r>
          </a:p>
        </p:txBody>
      </p:sp>
      <p:sp>
        <p:nvSpPr>
          <p:cNvPr id="340" name="The automobile shall provide a mechanism to stop the motion of the vehicle"/>
          <p:cNvSpPr txBox="1"/>
          <p:nvPr/>
        </p:nvSpPr>
        <p:spPr>
          <a:xfrm>
            <a:off x="9415041" y="4464092"/>
            <a:ext cx="12197606" cy="3241757"/>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marL="889000" indent="-889000" algn="l">
              <a:buSzPct val="100000"/>
              <a:buChar char="•"/>
              <a:defRPr sz="6400"/>
            </a:lvl1pPr>
          </a:lstStyle>
          <a:p>
            <a:r>
              <a:t>The automobile shall provide a mechanism to stop the motion of the vehicle</a:t>
            </a:r>
          </a:p>
        </p:txBody>
      </p:sp>
      <p:sp>
        <p:nvSpPr>
          <p:cNvPr id="341" name="Non-Functional"/>
          <p:cNvSpPr txBox="1"/>
          <p:nvPr/>
        </p:nvSpPr>
        <p:spPr>
          <a:xfrm>
            <a:off x="2771353" y="7889488"/>
            <a:ext cx="6304968" cy="124732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6400"/>
            </a:lvl1pPr>
          </a:lstStyle>
          <a:p>
            <a:r>
              <a:t>Non-Functional</a:t>
            </a:r>
          </a:p>
        </p:txBody>
      </p:sp>
      <p:sp>
        <p:nvSpPr>
          <p:cNvPr id="342" name="The automobile shall be capable of coming to a complete stop in less than three seconds when moving at a speed of 100 km/h"/>
          <p:cNvSpPr txBox="1"/>
          <p:nvPr/>
        </p:nvSpPr>
        <p:spPr>
          <a:xfrm>
            <a:off x="9415041" y="7667006"/>
            <a:ext cx="12197606" cy="446032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marL="889000" indent="-889000" algn="l">
              <a:buSzPct val="100000"/>
              <a:buChar char="•"/>
              <a:defRPr sz="6400"/>
            </a:lvl1pPr>
          </a:lstStyle>
          <a:p>
            <a:r>
              <a:t>The automobile shall be capable of coming to a complete stop in less than three seconds when moving at a speed of 100 km/h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500"/>
                                  </p:stCondLst>
                                  <p:iterate>
                                    <p:tmAbs val="0"/>
                                  </p:iterate>
                                  <p:childTnLst>
                                    <p:set>
                                      <p:cBhvr>
                                        <p:cTn id="6" fill="hold"/>
                                        <p:tgtEl>
                                          <p:spTgt spid="340">
                                            <p:bg/>
                                          </p:spTgt>
                                        </p:tgtEl>
                                        <p:attrNameLst>
                                          <p:attrName>style.visibility</p:attrName>
                                        </p:attrNameLst>
                                      </p:cBhvr>
                                      <p:to>
                                        <p:strVal val="visible"/>
                                      </p:to>
                                    </p:set>
                                    <p:anim calcmode="lin" valueType="num">
                                      <p:cBhvr>
                                        <p:cTn id="7" dur="1000" fill="hold"/>
                                        <p:tgtEl>
                                          <p:spTgt spid="340">
                                            <p:bg/>
                                          </p:spTgt>
                                        </p:tgtEl>
                                        <p:attrNameLst>
                                          <p:attrName>ppt_w</p:attrName>
                                        </p:attrNameLst>
                                      </p:cBhvr>
                                      <p:tavLst>
                                        <p:tav tm="0">
                                          <p:val>
                                            <p:fltVal val="0"/>
                                          </p:val>
                                        </p:tav>
                                        <p:tav tm="100000">
                                          <p:val>
                                            <p:strVal val="#ppt_w"/>
                                          </p:val>
                                        </p:tav>
                                      </p:tavLst>
                                    </p:anim>
                                    <p:anim calcmode="lin" valueType="num">
                                      <p:cBhvr>
                                        <p:cTn id="8" dur="1000" fill="hold"/>
                                        <p:tgtEl>
                                          <p:spTgt spid="340">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500"/>
                                  </p:stCondLst>
                                  <p:iterate>
                                    <p:tmAbs val="0"/>
                                  </p:iterate>
                                  <p:childTnLst>
                                    <p:set>
                                      <p:cBhvr>
                                        <p:cTn id="10" fill="hold"/>
                                        <p:tgtEl>
                                          <p:spTgt spid="340">
                                            <p:txEl>
                                              <p:pRg st="0" end="0"/>
                                            </p:txEl>
                                          </p:spTgt>
                                        </p:tgtEl>
                                        <p:attrNameLst>
                                          <p:attrName>style.visibility</p:attrName>
                                        </p:attrNameLst>
                                      </p:cBhvr>
                                      <p:to>
                                        <p:strVal val="visible"/>
                                      </p:to>
                                    </p:set>
                                    <p:anim calcmode="lin" valueType="num">
                                      <p:cBhvr>
                                        <p:cTn id="11" dur="1000" fill="hold"/>
                                        <p:tgtEl>
                                          <p:spTgt spid="340">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4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fill="hold" grpId="2" nodeType="clickEffect">
                                  <p:stCondLst>
                                    <p:cond delay="0"/>
                                  </p:stCondLst>
                                  <p:iterate>
                                    <p:tmAbs val="0"/>
                                  </p:iterate>
                                  <p:childTnLst>
                                    <p:set>
                                      <p:cBhvr>
                                        <p:cTn id="16" fill="hold"/>
                                        <p:tgtEl>
                                          <p:spTgt spid="341"/>
                                        </p:tgtEl>
                                        <p:attrNameLst>
                                          <p:attrName>style.visibility</p:attrName>
                                        </p:attrNameLst>
                                      </p:cBhvr>
                                      <p:to>
                                        <p:strVal val="visible"/>
                                      </p:to>
                                    </p:set>
                                    <p:animEffect transition="in" filter="dissolve">
                                      <p:cBhvr>
                                        <p:cTn id="17" dur="1000"/>
                                        <p:tgtEl>
                                          <p:spTgt spid="341"/>
                                        </p:tgtEl>
                                      </p:cBhvr>
                                    </p:animEffect>
                                  </p:childTnLst>
                                </p:cTn>
                              </p:par>
                            </p:childTnLst>
                          </p:cTn>
                        </p:par>
                        <p:par>
                          <p:cTn id="18" fill="hold">
                            <p:stCondLst>
                              <p:cond delay="1000"/>
                            </p:stCondLst>
                            <p:childTnLst>
                              <p:par>
                                <p:cTn id="19" presetID="23" presetClass="entr" presetSubtype="16" fill="hold" grpId="3" nodeType="afterEffect">
                                  <p:stCondLst>
                                    <p:cond delay="0"/>
                                  </p:stCondLst>
                                  <p:iterate>
                                    <p:tmAbs val="0"/>
                                  </p:iterate>
                                  <p:childTnLst>
                                    <p:set>
                                      <p:cBhvr>
                                        <p:cTn id="20" fill="hold"/>
                                        <p:tgtEl>
                                          <p:spTgt spid="342">
                                            <p:bg/>
                                          </p:spTgt>
                                        </p:tgtEl>
                                        <p:attrNameLst>
                                          <p:attrName>style.visibility</p:attrName>
                                        </p:attrNameLst>
                                      </p:cBhvr>
                                      <p:to>
                                        <p:strVal val="visible"/>
                                      </p:to>
                                    </p:set>
                                    <p:anim calcmode="lin" valueType="num">
                                      <p:cBhvr>
                                        <p:cTn id="21" dur="1000" fill="hold"/>
                                        <p:tgtEl>
                                          <p:spTgt spid="342">
                                            <p:bg/>
                                          </p:spTgt>
                                        </p:tgtEl>
                                        <p:attrNameLst>
                                          <p:attrName>ppt_w</p:attrName>
                                        </p:attrNameLst>
                                      </p:cBhvr>
                                      <p:tavLst>
                                        <p:tav tm="0">
                                          <p:val>
                                            <p:fltVal val="0"/>
                                          </p:val>
                                        </p:tav>
                                        <p:tav tm="100000">
                                          <p:val>
                                            <p:strVal val="#ppt_w"/>
                                          </p:val>
                                        </p:tav>
                                      </p:tavLst>
                                    </p:anim>
                                    <p:anim calcmode="lin" valueType="num">
                                      <p:cBhvr>
                                        <p:cTn id="22" dur="1000" fill="hold"/>
                                        <p:tgtEl>
                                          <p:spTgt spid="342">
                                            <p:bg/>
                                          </p:spTgt>
                                        </p:tgtEl>
                                        <p:attrNameLst>
                                          <p:attrName>ppt_h</p:attrName>
                                        </p:attrNameLst>
                                      </p:cBhvr>
                                      <p:tavLst>
                                        <p:tav tm="0">
                                          <p:val>
                                            <p:fltVal val="0"/>
                                          </p:val>
                                        </p:tav>
                                        <p:tav tm="100000">
                                          <p:val>
                                            <p:strVal val="#ppt_h"/>
                                          </p:val>
                                        </p:tav>
                                      </p:tavLst>
                                    </p:anim>
                                  </p:childTnLst>
                                </p:cTn>
                              </p:par>
                              <p:par>
                                <p:cTn id="23" presetID="23" presetClass="entr" presetSubtype="16" fill="hold" grpId="3" nodeType="withEffect">
                                  <p:stCondLst>
                                    <p:cond delay="0"/>
                                  </p:stCondLst>
                                  <p:iterate>
                                    <p:tmAbs val="0"/>
                                  </p:iterate>
                                  <p:childTnLst>
                                    <p:set>
                                      <p:cBhvr>
                                        <p:cTn id="24" fill="hold"/>
                                        <p:tgtEl>
                                          <p:spTgt spid="342">
                                            <p:txEl>
                                              <p:pRg st="0" end="0"/>
                                            </p:txEl>
                                          </p:spTgt>
                                        </p:tgtEl>
                                        <p:attrNameLst>
                                          <p:attrName>style.visibility</p:attrName>
                                        </p:attrNameLst>
                                      </p:cBhvr>
                                      <p:to>
                                        <p:strVal val="visible"/>
                                      </p:to>
                                    </p:set>
                                    <p:anim calcmode="lin" valueType="num">
                                      <p:cBhvr>
                                        <p:cTn id="25" dur="1000" fill="hold"/>
                                        <p:tgtEl>
                                          <p:spTgt spid="342">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4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1" build="p" bldLvl="5" animBg="1" advAuto="0"/>
      <p:bldP spid="341" grpId="2" animBg="1" advAuto="0"/>
      <p:bldP spid="342" grpId="3"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345"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34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34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34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34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350" name="Examples"/>
          <p:cNvSpPr txBox="1">
            <a:spLocks noGrp="1"/>
          </p:cNvSpPr>
          <p:nvPr>
            <p:ph type="title"/>
          </p:nvPr>
        </p:nvSpPr>
        <p:spPr>
          <a:prstGeom prst="rect">
            <a:avLst/>
          </a:prstGeom>
        </p:spPr>
        <p:txBody>
          <a:bodyPr>
            <a:normAutofit fontScale="90000"/>
          </a:bodyPr>
          <a:lstStyle>
            <a:lvl1pPr defTabSz="624363">
              <a:defRPr sz="9120"/>
            </a:lvl1pPr>
          </a:lstStyle>
          <a:p>
            <a:r>
              <a:t>Examples</a:t>
            </a:r>
          </a:p>
        </p:txBody>
      </p:sp>
      <p:sp>
        <p:nvSpPr>
          <p:cNvPr id="351"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352" name="Functional"/>
          <p:cNvSpPr txBox="1"/>
          <p:nvPr/>
        </p:nvSpPr>
        <p:spPr>
          <a:xfrm>
            <a:off x="2771353" y="4503129"/>
            <a:ext cx="6304968" cy="124733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6400"/>
            </a:lvl1pPr>
          </a:lstStyle>
          <a:p>
            <a:r>
              <a:t>Functional</a:t>
            </a:r>
          </a:p>
        </p:txBody>
      </p:sp>
      <p:sp>
        <p:nvSpPr>
          <p:cNvPr id="353" name="The System shall provide a self-destruct mechanism"/>
          <p:cNvSpPr txBox="1"/>
          <p:nvPr/>
        </p:nvSpPr>
        <p:spPr>
          <a:xfrm>
            <a:off x="9415041" y="4464092"/>
            <a:ext cx="12197606" cy="2324828"/>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marL="889000" indent="-889000" algn="l">
              <a:buSzPct val="100000"/>
              <a:buChar char="•"/>
              <a:defRPr sz="6400"/>
            </a:lvl1pPr>
          </a:lstStyle>
          <a:p>
            <a:r>
              <a:t>The System shall provide a self-destruct mechanism</a:t>
            </a:r>
          </a:p>
        </p:txBody>
      </p:sp>
      <p:sp>
        <p:nvSpPr>
          <p:cNvPr id="354" name="Non-Functional"/>
          <p:cNvSpPr txBox="1"/>
          <p:nvPr/>
        </p:nvSpPr>
        <p:spPr>
          <a:xfrm>
            <a:off x="2771353" y="7139354"/>
            <a:ext cx="6304968" cy="124732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6400"/>
            </a:lvl1pPr>
          </a:lstStyle>
          <a:p>
            <a:r>
              <a:t>Non-Functional</a:t>
            </a:r>
          </a:p>
        </p:txBody>
      </p:sp>
      <p:sp>
        <p:nvSpPr>
          <p:cNvPr id="355" name="The self-destruct mechanism shall provide a delay of three seconds between the time of its activation and the time the system self-destructs"/>
          <p:cNvSpPr txBox="1"/>
          <p:nvPr/>
        </p:nvSpPr>
        <p:spPr>
          <a:xfrm>
            <a:off x="9415041" y="7069087"/>
            <a:ext cx="12197606" cy="505824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marL="889000" indent="-889000" algn="l">
              <a:buSzPct val="100000"/>
              <a:buChar char="•"/>
              <a:defRPr sz="6400"/>
            </a:lvl1pPr>
          </a:lstStyle>
          <a:p>
            <a:r>
              <a:t>The self-destruct mechanism shall provide a delay of three seconds between the time of its activation and the time the system self-destructs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500"/>
                                  </p:stCondLst>
                                  <p:iterate>
                                    <p:tmAbs val="0"/>
                                  </p:iterate>
                                  <p:childTnLst>
                                    <p:set>
                                      <p:cBhvr>
                                        <p:cTn id="6" fill="hold"/>
                                        <p:tgtEl>
                                          <p:spTgt spid="353">
                                            <p:bg/>
                                          </p:spTgt>
                                        </p:tgtEl>
                                        <p:attrNameLst>
                                          <p:attrName>style.visibility</p:attrName>
                                        </p:attrNameLst>
                                      </p:cBhvr>
                                      <p:to>
                                        <p:strVal val="visible"/>
                                      </p:to>
                                    </p:set>
                                    <p:anim calcmode="lin" valueType="num">
                                      <p:cBhvr>
                                        <p:cTn id="7" dur="1000" fill="hold"/>
                                        <p:tgtEl>
                                          <p:spTgt spid="353">
                                            <p:bg/>
                                          </p:spTgt>
                                        </p:tgtEl>
                                        <p:attrNameLst>
                                          <p:attrName>ppt_w</p:attrName>
                                        </p:attrNameLst>
                                      </p:cBhvr>
                                      <p:tavLst>
                                        <p:tav tm="0">
                                          <p:val>
                                            <p:fltVal val="0"/>
                                          </p:val>
                                        </p:tav>
                                        <p:tav tm="100000">
                                          <p:val>
                                            <p:strVal val="#ppt_w"/>
                                          </p:val>
                                        </p:tav>
                                      </p:tavLst>
                                    </p:anim>
                                    <p:anim calcmode="lin" valueType="num">
                                      <p:cBhvr>
                                        <p:cTn id="8" dur="1000" fill="hold"/>
                                        <p:tgtEl>
                                          <p:spTgt spid="353">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500"/>
                                  </p:stCondLst>
                                  <p:iterate>
                                    <p:tmAbs val="0"/>
                                  </p:iterate>
                                  <p:childTnLst>
                                    <p:set>
                                      <p:cBhvr>
                                        <p:cTn id="10" fill="hold"/>
                                        <p:tgtEl>
                                          <p:spTgt spid="353">
                                            <p:txEl>
                                              <p:pRg st="0" end="0"/>
                                            </p:txEl>
                                          </p:spTgt>
                                        </p:tgtEl>
                                        <p:attrNameLst>
                                          <p:attrName>style.visibility</p:attrName>
                                        </p:attrNameLst>
                                      </p:cBhvr>
                                      <p:to>
                                        <p:strVal val="visible"/>
                                      </p:to>
                                    </p:set>
                                    <p:anim calcmode="lin" valueType="num">
                                      <p:cBhvr>
                                        <p:cTn id="11" dur="1000" fill="hold"/>
                                        <p:tgtEl>
                                          <p:spTgt spid="35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5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fill="hold" grpId="2" nodeType="clickEffect">
                                  <p:stCondLst>
                                    <p:cond delay="0"/>
                                  </p:stCondLst>
                                  <p:iterate>
                                    <p:tmAbs val="0"/>
                                  </p:iterate>
                                  <p:childTnLst>
                                    <p:set>
                                      <p:cBhvr>
                                        <p:cTn id="16" fill="hold"/>
                                        <p:tgtEl>
                                          <p:spTgt spid="354"/>
                                        </p:tgtEl>
                                        <p:attrNameLst>
                                          <p:attrName>style.visibility</p:attrName>
                                        </p:attrNameLst>
                                      </p:cBhvr>
                                      <p:to>
                                        <p:strVal val="visible"/>
                                      </p:to>
                                    </p:set>
                                    <p:animEffect transition="in" filter="dissolve">
                                      <p:cBhvr>
                                        <p:cTn id="17" dur="1000"/>
                                        <p:tgtEl>
                                          <p:spTgt spid="354"/>
                                        </p:tgtEl>
                                      </p:cBhvr>
                                    </p:animEffect>
                                  </p:childTnLst>
                                </p:cTn>
                              </p:par>
                            </p:childTnLst>
                          </p:cTn>
                        </p:par>
                        <p:par>
                          <p:cTn id="18" fill="hold">
                            <p:stCondLst>
                              <p:cond delay="1000"/>
                            </p:stCondLst>
                            <p:childTnLst>
                              <p:par>
                                <p:cTn id="19" presetID="23" presetClass="entr" presetSubtype="16" fill="hold" grpId="3" nodeType="afterEffect">
                                  <p:stCondLst>
                                    <p:cond delay="0"/>
                                  </p:stCondLst>
                                  <p:iterate>
                                    <p:tmAbs val="0"/>
                                  </p:iterate>
                                  <p:childTnLst>
                                    <p:set>
                                      <p:cBhvr>
                                        <p:cTn id="20" fill="hold"/>
                                        <p:tgtEl>
                                          <p:spTgt spid="355">
                                            <p:bg/>
                                          </p:spTgt>
                                        </p:tgtEl>
                                        <p:attrNameLst>
                                          <p:attrName>style.visibility</p:attrName>
                                        </p:attrNameLst>
                                      </p:cBhvr>
                                      <p:to>
                                        <p:strVal val="visible"/>
                                      </p:to>
                                    </p:set>
                                    <p:anim calcmode="lin" valueType="num">
                                      <p:cBhvr>
                                        <p:cTn id="21" dur="1000" fill="hold"/>
                                        <p:tgtEl>
                                          <p:spTgt spid="355">
                                            <p:bg/>
                                          </p:spTgt>
                                        </p:tgtEl>
                                        <p:attrNameLst>
                                          <p:attrName>ppt_w</p:attrName>
                                        </p:attrNameLst>
                                      </p:cBhvr>
                                      <p:tavLst>
                                        <p:tav tm="0">
                                          <p:val>
                                            <p:fltVal val="0"/>
                                          </p:val>
                                        </p:tav>
                                        <p:tav tm="100000">
                                          <p:val>
                                            <p:strVal val="#ppt_w"/>
                                          </p:val>
                                        </p:tav>
                                      </p:tavLst>
                                    </p:anim>
                                    <p:anim calcmode="lin" valueType="num">
                                      <p:cBhvr>
                                        <p:cTn id="22" dur="1000" fill="hold"/>
                                        <p:tgtEl>
                                          <p:spTgt spid="355">
                                            <p:bg/>
                                          </p:spTgt>
                                        </p:tgtEl>
                                        <p:attrNameLst>
                                          <p:attrName>ppt_h</p:attrName>
                                        </p:attrNameLst>
                                      </p:cBhvr>
                                      <p:tavLst>
                                        <p:tav tm="0">
                                          <p:val>
                                            <p:fltVal val="0"/>
                                          </p:val>
                                        </p:tav>
                                        <p:tav tm="100000">
                                          <p:val>
                                            <p:strVal val="#ppt_h"/>
                                          </p:val>
                                        </p:tav>
                                      </p:tavLst>
                                    </p:anim>
                                  </p:childTnLst>
                                </p:cTn>
                              </p:par>
                              <p:par>
                                <p:cTn id="23" presetID="23" presetClass="entr" presetSubtype="16" fill="hold" grpId="3" nodeType="withEffect">
                                  <p:stCondLst>
                                    <p:cond delay="0"/>
                                  </p:stCondLst>
                                  <p:iterate>
                                    <p:tmAbs val="0"/>
                                  </p:iterate>
                                  <p:childTnLst>
                                    <p:set>
                                      <p:cBhvr>
                                        <p:cTn id="24" fill="hold"/>
                                        <p:tgtEl>
                                          <p:spTgt spid="355">
                                            <p:txEl>
                                              <p:pRg st="0" end="0"/>
                                            </p:txEl>
                                          </p:spTgt>
                                        </p:tgtEl>
                                        <p:attrNameLst>
                                          <p:attrName>style.visibility</p:attrName>
                                        </p:attrNameLst>
                                      </p:cBhvr>
                                      <p:to>
                                        <p:strVal val="visible"/>
                                      </p:to>
                                    </p:set>
                                    <p:anim calcmode="lin" valueType="num">
                                      <p:cBhvr>
                                        <p:cTn id="25" dur="1000" fill="hold"/>
                                        <p:tgtEl>
                                          <p:spTgt spid="35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5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1" build="p" bldLvl="5" animBg="1" advAuto="0"/>
      <p:bldP spid="354" grpId="2" animBg="1" advAuto="0"/>
      <p:bldP spid="355" grpId="3"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358"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359"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36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361"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362"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363" name="Examples"/>
          <p:cNvSpPr txBox="1">
            <a:spLocks noGrp="1"/>
          </p:cNvSpPr>
          <p:nvPr>
            <p:ph type="title"/>
          </p:nvPr>
        </p:nvSpPr>
        <p:spPr>
          <a:prstGeom prst="rect">
            <a:avLst/>
          </a:prstGeom>
        </p:spPr>
        <p:txBody>
          <a:bodyPr>
            <a:normAutofit fontScale="90000"/>
          </a:bodyPr>
          <a:lstStyle>
            <a:lvl1pPr defTabSz="624363">
              <a:defRPr sz="9120"/>
            </a:lvl1pPr>
          </a:lstStyle>
          <a:p>
            <a:r>
              <a:t>Examples</a:t>
            </a:r>
          </a:p>
        </p:txBody>
      </p:sp>
      <p:sp>
        <p:nvSpPr>
          <p:cNvPr id="364"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365" name="Functional"/>
          <p:cNvSpPr txBox="1"/>
          <p:nvPr/>
        </p:nvSpPr>
        <p:spPr>
          <a:xfrm>
            <a:off x="2771353" y="4106736"/>
            <a:ext cx="6304968" cy="124733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6400"/>
            </a:lvl1pPr>
          </a:lstStyle>
          <a:p>
            <a:r>
              <a:t>Functional</a:t>
            </a:r>
          </a:p>
        </p:txBody>
      </p:sp>
      <p:sp>
        <p:nvSpPr>
          <p:cNvPr id="366" name="The System shall start the process of producing electrons when the “Beam On” button is pressed"/>
          <p:cNvSpPr txBox="1"/>
          <p:nvPr/>
        </p:nvSpPr>
        <p:spPr>
          <a:xfrm>
            <a:off x="9415041" y="4054999"/>
            <a:ext cx="12197606" cy="319216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marL="889000" indent="-889000" algn="l">
              <a:buSzPct val="100000"/>
              <a:buChar char="•"/>
              <a:defRPr sz="6400"/>
            </a:lvl1pPr>
          </a:lstStyle>
          <a:p>
            <a:r>
              <a:t>The System shall start the process of producing electrons when the “Beam On” button is pressed</a:t>
            </a:r>
          </a:p>
        </p:txBody>
      </p:sp>
      <p:sp>
        <p:nvSpPr>
          <p:cNvPr id="367" name="Non-Functional"/>
          <p:cNvSpPr txBox="1"/>
          <p:nvPr/>
        </p:nvSpPr>
        <p:spPr>
          <a:xfrm>
            <a:off x="2771353" y="7223587"/>
            <a:ext cx="6304968" cy="124733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6400"/>
            </a:lvl1pPr>
          </a:lstStyle>
          <a:p>
            <a:r>
              <a:t>Non-Functional</a:t>
            </a:r>
          </a:p>
        </p:txBody>
      </p:sp>
      <p:sp>
        <p:nvSpPr>
          <p:cNvPr id="368" name="The System shall provide a visual indication that the “Beam On” button has been pressed within 200 milliseconds of the button being pressed"/>
          <p:cNvSpPr txBox="1"/>
          <p:nvPr/>
        </p:nvSpPr>
        <p:spPr>
          <a:xfrm>
            <a:off x="9415041" y="7089743"/>
            <a:ext cx="12197606" cy="513876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marL="889000" indent="-889000" algn="l">
              <a:buSzPct val="100000"/>
              <a:buChar char="•"/>
              <a:defRPr sz="6400"/>
            </a:lvl1pPr>
          </a:lstStyle>
          <a:p>
            <a:r>
              <a:t>The System shall provide a visual indication that the “Beam On” button has been pressed within 200 milliseconds of the button being pressed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500"/>
                                  </p:stCondLst>
                                  <p:iterate>
                                    <p:tmAbs val="0"/>
                                  </p:iterate>
                                  <p:childTnLst>
                                    <p:set>
                                      <p:cBhvr>
                                        <p:cTn id="6" fill="hold"/>
                                        <p:tgtEl>
                                          <p:spTgt spid="366">
                                            <p:bg/>
                                          </p:spTgt>
                                        </p:tgtEl>
                                        <p:attrNameLst>
                                          <p:attrName>style.visibility</p:attrName>
                                        </p:attrNameLst>
                                      </p:cBhvr>
                                      <p:to>
                                        <p:strVal val="visible"/>
                                      </p:to>
                                    </p:set>
                                    <p:anim calcmode="lin" valueType="num">
                                      <p:cBhvr>
                                        <p:cTn id="7" dur="1000" fill="hold"/>
                                        <p:tgtEl>
                                          <p:spTgt spid="366">
                                            <p:bg/>
                                          </p:spTgt>
                                        </p:tgtEl>
                                        <p:attrNameLst>
                                          <p:attrName>ppt_w</p:attrName>
                                        </p:attrNameLst>
                                      </p:cBhvr>
                                      <p:tavLst>
                                        <p:tav tm="0">
                                          <p:val>
                                            <p:fltVal val="0"/>
                                          </p:val>
                                        </p:tav>
                                        <p:tav tm="100000">
                                          <p:val>
                                            <p:strVal val="#ppt_w"/>
                                          </p:val>
                                        </p:tav>
                                      </p:tavLst>
                                    </p:anim>
                                    <p:anim calcmode="lin" valueType="num">
                                      <p:cBhvr>
                                        <p:cTn id="8" dur="1000" fill="hold"/>
                                        <p:tgtEl>
                                          <p:spTgt spid="366">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500"/>
                                  </p:stCondLst>
                                  <p:iterate>
                                    <p:tmAbs val="0"/>
                                  </p:iterate>
                                  <p:childTnLst>
                                    <p:set>
                                      <p:cBhvr>
                                        <p:cTn id="10" fill="hold"/>
                                        <p:tgtEl>
                                          <p:spTgt spid="366">
                                            <p:txEl>
                                              <p:pRg st="0" end="0"/>
                                            </p:txEl>
                                          </p:spTgt>
                                        </p:tgtEl>
                                        <p:attrNameLst>
                                          <p:attrName>style.visibility</p:attrName>
                                        </p:attrNameLst>
                                      </p:cBhvr>
                                      <p:to>
                                        <p:strVal val="visible"/>
                                      </p:to>
                                    </p:set>
                                    <p:anim calcmode="lin" valueType="num">
                                      <p:cBhvr>
                                        <p:cTn id="11" dur="1000" fill="hold"/>
                                        <p:tgtEl>
                                          <p:spTgt spid="366">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6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fill="hold" grpId="2" nodeType="clickEffect">
                                  <p:stCondLst>
                                    <p:cond delay="0"/>
                                  </p:stCondLst>
                                  <p:iterate>
                                    <p:tmAbs val="0"/>
                                  </p:iterate>
                                  <p:childTnLst>
                                    <p:set>
                                      <p:cBhvr>
                                        <p:cTn id="16" fill="hold"/>
                                        <p:tgtEl>
                                          <p:spTgt spid="367"/>
                                        </p:tgtEl>
                                        <p:attrNameLst>
                                          <p:attrName>style.visibility</p:attrName>
                                        </p:attrNameLst>
                                      </p:cBhvr>
                                      <p:to>
                                        <p:strVal val="visible"/>
                                      </p:to>
                                    </p:set>
                                    <p:animEffect transition="in" filter="dissolve">
                                      <p:cBhvr>
                                        <p:cTn id="17" dur="1000"/>
                                        <p:tgtEl>
                                          <p:spTgt spid="367"/>
                                        </p:tgtEl>
                                      </p:cBhvr>
                                    </p:animEffect>
                                  </p:childTnLst>
                                </p:cTn>
                              </p:par>
                            </p:childTnLst>
                          </p:cTn>
                        </p:par>
                        <p:par>
                          <p:cTn id="18" fill="hold">
                            <p:stCondLst>
                              <p:cond delay="1000"/>
                            </p:stCondLst>
                            <p:childTnLst>
                              <p:par>
                                <p:cTn id="19" presetID="23" presetClass="entr" presetSubtype="16" fill="hold" grpId="3" nodeType="afterEffect">
                                  <p:stCondLst>
                                    <p:cond delay="0"/>
                                  </p:stCondLst>
                                  <p:iterate>
                                    <p:tmAbs val="0"/>
                                  </p:iterate>
                                  <p:childTnLst>
                                    <p:set>
                                      <p:cBhvr>
                                        <p:cTn id="20" fill="hold"/>
                                        <p:tgtEl>
                                          <p:spTgt spid="368">
                                            <p:bg/>
                                          </p:spTgt>
                                        </p:tgtEl>
                                        <p:attrNameLst>
                                          <p:attrName>style.visibility</p:attrName>
                                        </p:attrNameLst>
                                      </p:cBhvr>
                                      <p:to>
                                        <p:strVal val="visible"/>
                                      </p:to>
                                    </p:set>
                                    <p:anim calcmode="lin" valueType="num">
                                      <p:cBhvr>
                                        <p:cTn id="21" dur="1000" fill="hold"/>
                                        <p:tgtEl>
                                          <p:spTgt spid="368">
                                            <p:bg/>
                                          </p:spTgt>
                                        </p:tgtEl>
                                        <p:attrNameLst>
                                          <p:attrName>ppt_w</p:attrName>
                                        </p:attrNameLst>
                                      </p:cBhvr>
                                      <p:tavLst>
                                        <p:tav tm="0">
                                          <p:val>
                                            <p:fltVal val="0"/>
                                          </p:val>
                                        </p:tav>
                                        <p:tav tm="100000">
                                          <p:val>
                                            <p:strVal val="#ppt_w"/>
                                          </p:val>
                                        </p:tav>
                                      </p:tavLst>
                                    </p:anim>
                                    <p:anim calcmode="lin" valueType="num">
                                      <p:cBhvr>
                                        <p:cTn id="22" dur="1000" fill="hold"/>
                                        <p:tgtEl>
                                          <p:spTgt spid="368">
                                            <p:bg/>
                                          </p:spTgt>
                                        </p:tgtEl>
                                        <p:attrNameLst>
                                          <p:attrName>ppt_h</p:attrName>
                                        </p:attrNameLst>
                                      </p:cBhvr>
                                      <p:tavLst>
                                        <p:tav tm="0">
                                          <p:val>
                                            <p:fltVal val="0"/>
                                          </p:val>
                                        </p:tav>
                                        <p:tav tm="100000">
                                          <p:val>
                                            <p:strVal val="#ppt_h"/>
                                          </p:val>
                                        </p:tav>
                                      </p:tavLst>
                                    </p:anim>
                                  </p:childTnLst>
                                </p:cTn>
                              </p:par>
                              <p:par>
                                <p:cTn id="23" presetID="23" presetClass="entr" presetSubtype="16" fill="hold" grpId="3" nodeType="withEffect">
                                  <p:stCondLst>
                                    <p:cond delay="0"/>
                                  </p:stCondLst>
                                  <p:iterate>
                                    <p:tmAbs val="0"/>
                                  </p:iterate>
                                  <p:childTnLst>
                                    <p:set>
                                      <p:cBhvr>
                                        <p:cTn id="24" fill="hold"/>
                                        <p:tgtEl>
                                          <p:spTgt spid="368">
                                            <p:txEl>
                                              <p:pRg st="0" end="0"/>
                                            </p:txEl>
                                          </p:spTgt>
                                        </p:tgtEl>
                                        <p:attrNameLst>
                                          <p:attrName>style.visibility</p:attrName>
                                        </p:attrNameLst>
                                      </p:cBhvr>
                                      <p:to>
                                        <p:strVal val="visible"/>
                                      </p:to>
                                    </p:set>
                                    <p:anim calcmode="lin" valueType="num">
                                      <p:cBhvr>
                                        <p:cTn id="25" dur="1000" fill="hold"/>
                                        <p:tgtEl>
                                          <p:spTgt spid="368">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6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1" build="p" bldLvl="5" animBg="1" advAuto="0"/>
      <p:bldP spid="367" grpId="2" animBg="1" advAuto="0"/>
      <p:bldP spid="368" grpId="3"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371"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372"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37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374"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375"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376" name="Common Pitfalls"/>
          <p:cNvSpPr txBox="1">
            <a:spLocks noGrp="1"/>
          </p:cNvSpPr>
          <p:nvPr>
            <p:ph type="title"/>
          </p:nvPr>
        </p:nvSpPr>
        <p:spPr>
          <a:prstGeom prst="rect">
            <a:avLst/>
          </a:prstGeom>
        </p:spPr>
        <p:txBody>
          <a:bodyPr>
            <a:normAutofit fontScale="90000"/>
          </a:bodyPr>
          <a:lstStyle>
            <a:lvl1pPr defTabSz="624363">
              <a:defRPr sz="9120"/>
            </a:lvl1pPr>
          </a:lstStyle>
          <a:p>
            <a:r>
              <a:t>Common Pitfalls</a:t>
            </a:r>
          </a:p>
        </p:txBody>
      </p:sp>
      <p:sp>
        <p:nvSpPr>
          <p:cNvPr id="377" name="Anyone who has experience with or exposure to a certain technology tends to see requirements in terms of that technology…"/>
          <p:cNvSpPr txBox="1">
            <a:spLocks noGrp="1"/>
          </p:cNvSpPr>
          <p:nvPr>
            <p:ph type="body" sz="half" idx="1"/>
          </p:nvPr>
        </p:nvSpPr>
        <p:spPr>
          <a:xfrm>
            <a:off x="3334961" y="4541073"/>
            <a:ext cx="17714078" cy="6246597"/>
          </a:xfrm>
          <a:prstGeom prst="rect">
            <a:avLst/>
          </a:prstGeom>
          <a:effectLst>
            <a:outerShdw blurRad="50800" dist="63500" dir="5400000" rotWithShape="0">
              <a:srgbClr val="000000"/>
            </a:outerShdw>
          </a:effectLst>
        </p:spPr>
        <p:txBody>
          <a:bodyPr/>
          <a:lstStyle/>
          <a:p>
            <a:pPr marL="611187" indent="-611187">
              <a:defRPr sz="6400"/>
            </a:pPr>
            <a:r>
              <a:t>Anyone who has experience with or exposure to a certain technology tends to see requirements in terms of that technology</a:t>
            </a:r>
          </a:p>
          <a:p>
            <a:pPr marL="611187" indent="-611187">
              <a:defRPr sz="6400"/>
            </a:pPr>
            <a:endParaRPr/>
          </a:p>
          <a:p>
            <a:pPr marL="611187" indent="-611187">
              <a:defRPr sz="6400"/>
            </a:pPr>
            <a:r>
              <a:t>It is common to place constraints on a solution for inconsistent reasons</a:t>
            </a:r>
          </a:p>
        </p:txBody>
      </p:sp>
      <p:sp>
        <p:nvSpPr>
          <p:cNvPr id="378"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381"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382"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38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384"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385"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386" name="Common Pitfalls"/>
          <p:cNvSpPr txBox="1">
            <a:spLocks noGrp="1"/>
          </p:cNvSpPr>
          <p:nvPr>
            <p:ph type="title"/>
          </p:nvPr>
        </p:nvSpPr>
        <p:spPr>
          <a:prstGeom prst="rect">
            <a:avLst/>
          </a:prstGeom>
        </p:spPr>
        <p:txBody>
          <a:bodyPr>
            <a:normAutofit fontScale="90000"/>
          </a:bodyPr>
          <a:lstStyle>
            <a:lvl1pPr defTabSz="624363">
              <a:defRPr sz="9120"/>
            </a:lvl1pPr>
          </a:lstStyle>
          <a:p>
            <a:r>
              <a:t>Common Pitfalls</a:t>
            </a:r>
          </a:p>
        </p:txBody>
      </p:sp>
      <p:sp>
        <p:nvSpPr>
          <p:cNvPr id="387" name="Requirements need to specify what is required, not how it should be implemented…"/>
          <p:cNvSpPr txBox="1">
            <a:spLocks noGrp="1"/>
          </p:cNvSpPr>
          <p:nvPr>
            <p:ph type="body" sz="half" idx="1"/>
          </p:nvPr>
        </p:nvSpPr>
        <p:spPr>
          <a:xfrm>
            <a:off x="2801538" y="4318623"/>
            <a:ext cx="18780924" cy="7037372"/>
          </a:xfrm>
          <a:prstGeom prst="rect">
            <a:avLst/>
          </a:prstGeom>
          <a:effectLst>
            <a:outerShdw blurRad="50800" dist="63500" dir="5400000" rotWithShape="0">
              <a:srgbClr val="000000"/>
            </a:outerShdw>
          </a:effectLst>
        </p:spPr>
        <p:txBody>
          <a:bodyPr>
            <a:noAutofit/>
          </a:bodyPr>
          <a:lstStyle/>
          <a:p>
            <a:pPr marL="0" indent="0">
              <a:buSzTx/>
              <a:buNone/>
              <a:defRPr sz="6000"/>
            </a:pPr>
            <a:r>
              <a:t>Requirements need to specify what is required, not how it should be implemented</a:t>
            </a:r>
          </a:p>
          <a:p>
            <a:pPr marL="1270000" lvl="8" indent="0" algn="l">
              <a:defRPr sz="3800">
                <a:solidFill>
                  <a:srgbClr val="FFD479"/>
                </a:solidFill>
                <a:latin typeface="Consolas"/>
                <a:ea typeface="Consolas"/>
                <a:cs typeface="Consolas"/>
                <a:sym typeface="Consolas"/>
              </a:defRPr>
            </a:pPr>
            <a:endParaRPr/>
          </a:p>
          <a:p>
            <a:pPr marL="1270000" lvl="8" indent="0" algn="l">
              <a:defRPr sz="5000">
                <a:solidFill>
                  <a:srgbClr val="FFD479"/>
                </a:solidFill>
                <a:latin typeface="Consolas"/>
                <a:ea typeface="Consolas"/>
                <a:cs typeface="Consolas"/>
                <a:sym typeface="Consolas"/>
              </a:defRPr>
            </a:pPr>
            <a:r>
              <a:t>The trend analysis system shall have a user</a:t>
            </a:r>
            <a:br/>
            <a:r>
              <a:t>interface running on Windows Vista using a</a:t>
            </a:r>
            <a:br/>
            <a:r>
              <a:t>standard Dell desktop computer</a:t>
            </a:r>
          </a:p>
          <a:p>
            <a:pPr marL="1270000" lvl="8" indent="0" algn="l">
              <a:defRPr sz="3800">
                <a:latin typeface="Consolas"/>
                <a:ea typeface="Consolas"/>
                <a:cs typeface="Consolas"/>
                <a:sym typeface="Consolas"/>
              </a:defRPr>
            </a:pPr>
            <a:endParaRPr/>
          </a:p>
          <a:p>
            <a:pPr marL="0" indent="0">
              <a:buSzTx/>
              <a:buNone/>
              <a:defRPr sz="6000"/>
            </a:pPr>
            <a:r>
              <a:t>Backwards compatibility with existing systems should be treated as Design Constraints, not testable requirements</a:t>
            </a:r>
          </a:p>
        </p:txBody>
      </p:sp>
      <p:sp>
        <p:nvSpPr>
          <p:cNvPr id="388"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389" name="Dingbat X"/>
          <p:cNvSpPr/>
          <p:nvPr/>
        </p:nvSpPr>
        <p:spPr>
          <a:xfrm>
            <a:off x="2781890" y="7124653"/>
            <a:ext cx="640322" cy="756648"/>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hueOff val="-82419"/>
              <a:satOff val="-9513"/>
              <a:lumOff val="-16343"/>
            </a:schemeClr>
          </a:soli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392"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393"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39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395"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396"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397" name="Common Pitfalls"/>
          <p:cNvSpPr txBox="1">
            <a:spLocks noGrp="1"/>
          </p:cNvSpPr>
          <p:nvPr>
            <p:ph type="title"/>
          </p:nvPr>
        </p:nvSpPr>
        <p:spPr>
          <a:prstGeom prst="rect">
            <a:avLst/>
          </a:prstGeom>
        </p:spPr>
        <p:txBody>
          <a:bodyPr>
            <a:normAutofit fontScale="90000"/>
          </a:bodyPr>
          <a:lstStyle>
            <a:lvl1pPr defTabSz="624363">
              <a:defRPr sz="9120"/>
            </a:lvl1pPr>
          </a:lstStyle>
          <a:p>
            <a:r>
              <a:t>Common Pitfalls</a:t>
            </a:r>
          </a:p>
        </p:txBody>
      </p:sp>
      <p:sp>
        <p:nvSpPr>
          <p:cNvPr id="398" name="Requirements should be able to stand on their own, independent of the context in which they appear…"/>
          <p:cNvSpPr txBox="1">
            <a:spLocks noGrp="1"/>
          </p:cNvSpPr>
          <p:nvPr>
            <p:ph type="body" sz="half" idx="1"/>
          </p:nvPr>
        </p:nvSpPr>
        <p:spPr>
          <a:xfrm>
            <a:off x="2801538" y="3984290"/>
            <a:ext cx="18780924" cy="7037373"/>
          </a:xfrm>
          <a:prstGeom prst="rect">
            <a:avLst/>
          </a:prstGeom>
          <a:effectLst>
            <a:outerShdw blurRad="50800" dist="63500" dir="5400000" rotWithShape="0">
              <a:srgbClr val="000000"/>
            </a:outerShdw>
          </a:effectLst>
        </p:spPr>
        <p:txBody>
          <a:bodyPr>
            <a:noAutofit/>
          </a:bodyPr>
          <a:lstStyle/>
          <a:p>
            <a:pPr marL="0" indent="0" algn="ctr">
              <a:buSzTx/>
              <a:buNone/>
              <a:defRPr sz="6000"/>
            </a:pPr>
            <a:r>
              <a:t>Requirements should be able to stand on their own, independent of the context in which they appear</a:t>
            </a:r>
          </a:p>
          <a:p>
            <a:pPr marL="1270000" lvl="8" indent="0" algn="l">
              <a:defRPr sz="4000">
                <a:solidFill>
                  <a:srgbClr val="FFD479"/>
                </a:solidFill>
                <a:latin typeface="Consolas"/>
                <a:ea typeface="Consolas"/>
                <a:cs typeface="Consolas"/>
                <a:sym typeface="Consolas"/>
              </a:defRPr>
            </a:pPr>
            <a:endParaRPr/>
          </a:p>
          <a:p>
            <a:pPr marL="1270000" lvl="8" indent="0" algn="l">
              <a:defRPr sz="5000">
                <a:solidFill>
                  <a:srgbClr val="FFD479"/>
                </a:solidFill>
                <a:latin typeface="Consolas"/>
                <a:ea typeface="Consolas"/>
                <a:cs typeface="Consolas"/>
                <a:sym typeface="Consolas"/>
              </a:defRPr>
            </a:pPr>
            <a:r>
              <a:t>That software shall have an operating mode that</a:t>
            </a:r>
            <a:br/>
            <a:r>
              <a:t>complies with the following requirements</a:t>
            </a:r>
          </a:p>
        </p:txBody>
      </p:sp>
      <p:sp>
        <p:nvSpPr>
          <p:cNvPr id="399"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400" name="Dingbat X"/>
          <p:cNvSpPr/>
          <p:nvPr/>
        </p:nvSpPr>
        <p:spPr>
          <a:xfrm>
            <a:off x="2904479" y="8339395"/>
            <a:ext cx="640322" cy="756648"/>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hueOff val="-82419"/>
              <a:satOff val="-9513"/>
              <a:lumOff val="-16343"/>
            </a:schemeClr>
          </a:soli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403"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404"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40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406"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407"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408" name="Common Pitfalls"/>
          <p:cNvSpPr txBox="1">
            <a:spLocks noGrp="1"/>
          </p:cNvSpPr>
          <p:nvPr>
            <p:ph type="title"/>
          </p:nvPr>
        </p:nvSpPr>
        <p:spPr>
          <a:prstGeom prst="rect">
            <a:avLst/>
          </a:prstGeom>
        </p:spPr>
        <p:txBody>
          <a:bodyPr>
            <a:normAutofit fontScale="90000"/>
          </a:bodyPr>
          <a:lstStyle>
            <a:lvl1pPr defTabSz="624363">
              <a:defRPr sz="9120"/>
            </a:lvl1pPr>
          </a:lstStyle>
          <a:p>
            <a:r>
              <a:t>Common Pitfalls</a:t>
            </a:r>
          </a:p>
        </p:txBody>
      </p:sp>
      <p:sp>
        <p:nvSpPr>
          <p:cNvPr id="409" name="The System must be the subject of the requirement, not the user…"/>
          <p:cNvSpPr txBox="1">
            <a:spLocks noGrp="1"/>
          </p:cNvSpPr>
          <p:nvPr>
            <p:ph type="body" sz="half" idx="1"/>
          </p:nvPr>
        </p:nvSpPr>
        <p:spPr>
          <a:xfrm>
            <a:off x="4833937" y="4364756"/>
            <a:ext cx="14716126" cy="7037373"/>
          </a:xfrm>
          <a:prstGeom prst="rect">
            <a:avLst/>
          </a:prstGeom>
          <a:effectLst>
            <a:outerShdw blurRad="50800" dist="63500" dir="5400000" rotWithShape="0">
              <a:srgbClr val="000000"/>
            </a:outerShdw>
          </a:effectLst>
        </p:spPr>
        <p:txBody>
          <a:bodyPr>
            <a:noAutofit/>
          </a:bodyPr>
          <a:lstStyle/>
          <a:p>
            <a:pPr marL="0" indent="0" algn="ctr">
              <a:buSzTx/>
              <a:buNone/>
              <a:defRPr sz="6600"/>
            </a:pPr>
            <a:r>
              <a:t>The System must be the subject</a:t>
            </a:r>
            <a:br/>
            <a:r>
              <a:t>of the requirement, not the user</a:t>
            </a:r>
          </a:p>
          <a:p>
            <a:pPr marL="1270000" lvl="8" indent="0" algn="l">
              <a:defRPr sz="4000">
                <a:solidFill>
                  <a:srgbClr val="FFD479"/>
                </a:solidFill>
                <a:latin typeface="Consolas"/>
                <a:ea typeface="Consolas"/>
                <a:cs typeface="Consolas"/>
                <a:sym typeface="Consolas"/>
              </a:defRPr>
            </a:pPr>
            <a:endParaRPr/>
          </a:p>
          <a:p>
            <a:pPr marL="1270000" lvl="8" indent="0" algn="l">
              <a:defRPr sz="5000">
                <a:solidFill>
                  <a:srgbClr val="FFD479"/>
                </a:solidFill>
                <a:latin typeface="Consolas"/>
                <a:ea typeface="Consolas"/>
                <a:cs typeface="Consolas"/>
                <a:sym typeface="Consolas"/>
              </a:defRPr>
            </a:pPr>
            <a:r>
              <a:t>The User shall be able to view beam</a:t>
            </a:r>
            <a:br/>
            <a:r>
              <a:t>diagnostics from a portable computer</a:t>
            </a:r>
          </a:p>
          <a:p>
            <a:pPr marL="1270000" lvl="8" indent="0" algn="l">
              <a:defRPr sz="5000">
                <a:solidFill>
                  <a:srgbClr val="FFD479"/>
                </a:solidFill>
                <a:latin typeface="Consolas"/>
                <a:ea typeface="Consolas"/>
                <a:cs typeface="Consolas"/>
                <a:sym typeface="Consolas"/>
              </a:defRPr>
            </a:pPr>
            <a:endParaRPr/>
          </a:p>
          <a:p>
            <a:pPr marL="1270000" lvl="8" indent="0" algn="l">
              <a:defRPr sz="5000">
                <a:solidFill>
                  <a:srgbClr val="FFD479"/>
                </a:solidFill>
                <a:latin typeface="Consolas"/>
                <a:ea typeface="Consolas"/>
                <a:cs typeface="Consolas"/>
                <a:sym typeface="Consolas"/>
              </a:defRPr>
            </a:pPr>
            <a:r>
              <a:t>The System shall provide beam diagnostics viewing software for use on a portable computer</a:t>
            </a:r>
          </a:p>
        </p:txBody>
      </p:sp>
      <p:sp>
        <p:nvSpPr>
          <p:cNvPr id="410"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411" name="Dingbat X"/>
          <p:cNvSpPr/>
          <p:nvPr/>
        </p:nvSpPr>
        <p:spPr>
          <a:xfrm>
            <a:off x="4921620" y="7213808"/>
            <a:ext cx="640321" cy="756648"/>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hueOff val="-82419"/>
              <a:satOff val="-9513"/>
              <a:lumOff val="-16343"/>
            </a:schemeClr>
          </a:soli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412" name="Dingbat Check"/>
          <p:cNvSpPr/>
          <p:nvPr/>
        </p:nvSpPr>
        <p:spPr>
          <a:xfrm>
            <a:off x="4921620" y="9420003"/>
            <a:ext cx="640321" cy="608474"/>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417"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418"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41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420"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421"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422" name="Examples"/>
          <p:cNvSpPr txBox="1">
            <a:spLocks noGrp="1"/>
          </p:cNvSpPr>
          <p:nvPr>
            <p:ph type="title"/>
          </p:nvPr>
        </p:nvSpPr>
        <p:spPr>
          <a:prstGeom prst="rect">
            <a:avLst/>
          </a:prstGeom>
        </p:spPr>
        <p:txBody>
          <a:bodyPr>
            <a:normAutofit fontScale="90000"/>
          </a:bodyPr>
          <a:lstStyle>
            <a:lvl1pPr defTabSz="624363">
              <a:defRPr sz="9120"/>
            </a:lvl1pPr>
          </a:lstStyle>
          <a:p>
            <a:r>
              <a:t>Examples</a:t>
            </a:r>
          </a:p>
        </p:txBody>
      </p:sp>
      <p:sp>
        <p:nvSpPr>
          <p:cNvPr id="423" name="The User Interface shall be easy to use…"/>
          <p:cNvSpPr txBox="1">
            <a:spLocks noGrp="1"/>
          </p:cNvSpPr>
          <p:nvPr>
            <p:ph type="body" sz="half" idx="1"/>
          </p:nvPr>
        </p:nvSpPr>
        <p:spPr>
          <a:xfrm>
            <a:off x="4833937" y="4329767"/>
            <a:ext cx="15030848" cy="7037373"/>
          </a:xfrm>
          <a:prstGeom prst="rect">
            <a:avLst/>
          </a:prstGeom>
          <a:effectLst>
            <a:outerShdw blurRad="50800" dist="63500" dir="5400000" rotWithShape="0">
              <a:srgbClr val="000000"/>
            </a:outerShdw>
          </a:effectLst>
        </p:spPr>
        <p:txBody>
          <a:bodyPr>
            <a:noAutofit/>
          </a:bodyPr>
          <a:lstStyle/>
          <a:p>
            <a:pPr lvl="8" indent="0" algn="l">
              <a:defRPr sz="5000">
                <a:solidFill>
                  <a:srgbClr val="FFD479"/>
                </a:solidFill>
                <a:latin typeface="Consolas"/>
                <a:ea typeface="Consolas"/>
                <a:cs typeface="Consolas"/>
                <a:sym typeface="Consolas"/>
              </a:defRPr>
            </a:pPr>
            <a:r>
              <a:t>The User Interface shall be easy to use</a:t>
            </a:r>
          </a:p>
          <a:p>
            <a:pPr lvl="8" indent="0" algn="l">
              <a:defRPr sz="5000">
                <a:solidFill>
                  <a:srgbClr val="FFD479"/>
                </a:solidFill>
                <a:latin typeface="Consolas"/>
                <a:ea typeface="Consolas"/>
                <a:cs typeface="Consolas"/>
                <a:sym typeface="Consolas"/>
              </a:defRPr>
            </a:pPr>
            <a:endParaRPr/>
          </a:p>
          <a:p>
            <a:pPr lvl="8" indent="0" algn="l">
              <a:defRPr sz="5000">
                <a:solidFill>
                  <a:srgbClr val="FFD479"/>
                </a:solidFill>
                <a:latin typeface="Consolas"/>
                <a:ea typeface="Consolas"/>
                <a:cs typeface="Consolas"/>
                <a:sym typeface="Consolas"/>
              </a:defRPr>
            </a:pPr>
            <a:r>
              <a:t>The RFQ shall produce 3.5 MeV protons</a:t>
            </a:r>
          </a:p>
          <a:p>
            <a:pPr lvl="8" indent="0" algn="l">
              <a:defRPr sz="5000">
                <a:solidFill>
                  <a:srgbClr val="FFD479"/>
                </a:solidFill>
                <a:latin typeface="Consolas"/>
                <a:ea typeface="Consolas"/>
                <a:cs typeface="Consolas"/>
                <a:sym typeface="Consolas"/>
              </a:defRPr>
            </a:pPr>
            <a:endParaRPr/>
          </a:p>
          <a:p>
            <a:pPr lvl="8" indent="0" algn="l">
              <a:defRPr sz="5000">
                <a:solidFill>
                  <a:srgbClr val="FFD479"/>
                </a:solidFill>
                <a:latin typeface="Consolas"/>
                <a:ea typeface="Consolas"/>
                <a:cs typeface="Consolas"/>
                <a:sym typeface="Consolas"/>
              </a:defRPr>
            </a:pPr>
            <a:r>
              <a:t>The beam pipe flange in the research area shall have a kapton window capable of supporting a pressure gradient of 4x10</a:t>
            </a:r>
            <a:r>
              <a:rPr sz="3500" baseline="42857"/>
              <a:t>-3</a:t>
            </a:r>
            <a:r>
              <a:t> Pa</a:t>
            </a:r>
          </a:p>
        </p:txBody>
      </p:sp>
      <p:sp>
        <p:nvSpPr>
          <p:cNvPr id="424"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425" name="Dingbat X"/>
          <p:cNvSpPr/>
          <p:nvPr/>
        </p:nvSpPr>
        <p:spPr>
          <a:xfrm>
            <a:off x="3261100" y="5252389"/>
            <a:ext cx="640322" cy="756648"/>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hueOff val="-82419"/>
              <a:satOff val="-9513"/>
              <a:lumOff val="-16343"/>
            </a:schemeClr>
          </a:soli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426" name="Dingbat Check"/>
          <p:cNvSpPr/>
          <p:nvPr/>
        </p:nvSpPr>
        <p:spPr>
          <a:xfrm>
            <a:off x="3261100" y="6834496"/>
            <a:ext cx="640322" cy="608475"/>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427" name="Dingbat Check"/>
          <p:cNvSpPr/>
          <p:nvPr/>
        </p:nvSpPr>
        <p:spPr>
          <a:xfrm>
            <a:off x="3261100" y="8268430"/>
            <a:ext cx="640322" cy="608474"/>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82"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83"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84" name="Slide Number"/>
          <p:cNvSpPr txBox="1">
            <a:spLocks noGrp="1"/>
          </p:cNvSpPr>
          <p:nvPr>
            <p:ph type="sldNum" sz="quarter" idx="2"/>
          </p:nvPr>
        </p:nvSpPr>
        <p:spPr>
          <a:xfrm>
            <a:off x="23206738" y="12981426"/>
            <a:ext cx="257176" cy="3714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185"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86"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87" name="Agenda"/>
          <p:cNvSpPr txBox="1">
            <a:spLocks noGrp="1"/>
          </p:cNvSpPr>
          <p:nvPr>
            <p:ph type="title"/>
          </p:nvPr>
        </p:nvSpPr>
        <p:spPr>
          <a:xfrm>
            <a:off x="4833937" y="1654740"/>
            <a:ext cx="14716126" cy="1931266"/>
          </a:xfrm>
          <a:prstGeom prst="rect">
            <a:avLst/>
          </a:prstGeom>
        </p:spPr>
        <p:txBody>
          <a:bodyPr>
            <a:normAutofit fontScale="90000"/>
          </a:bodyPr>
          <a:lstStyle/>
          <a:p>
            <a:r>
              <a:t>Agenda</a:t>
            </a:r>
          </a:p>
        </p:txBody>
      </p:sp>
      <p:sp>
        <p:nvSpPr>
          <p:cNvPr id="188" name="Why Requirements?"/>
          <p:cNvSpPr txBox="1">
            <a:spLocks noGrp="1"/>
          </p:cNvSpPr>
          <p:nvPr>
            <p:ph type="body" sz="quarter" idx="1"/>
          </p:nvPr>
        </p:nvSpPr>
        <p:spPr>
          <a:xfrm>
            <a:off x="2080161" y="4263900"/>
            <a:ext cx="20223678" cy="1195586"/>
          </a:xfrm>
          <a:prstGeom prst="rect">
            <a:avLst/>
          </a:prstGeom>
          <a:effectLst>
            <a:outerShdw blurRad="50800" dist="63500" dir="5400000" rotWithShape="0">
              <a:srgbClr val="000000"/>
            </a:outerShdw>
          </a:effectLst>
        </p:spPr>
        <p:txBody>
          <a:bodyPr/>
          <a:lstStyle>
            <a:lvl1pPr>
              <a:defRPr sz="6600"/>
            </a:lvl1pPr>
          </a:lstStyle>
          <a:p>
            <a:r>
              <a:t>Why Requirements?</a:t>
            </a:r>
          </a:p>
        </p:txBody>
      </p:sp>
      <p:sp>
        <p:nvSpPr>
          <p:cNvPr id="189"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90" name="Requirements of Good Requirements"/>
          <p:cNvSpPr txBox="1"/>
          <p:nvPr/>
        </p:nvSpPr>
        <p:spPr>
          <a:xfrm>
            <a:off x="2080161" y="6933464"/>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lvl1pPr>
          </a:lstStyle>
          <a:p>
            <a:r>
              <a:t>Requirements of Good Requirements</a:t>
            </a:r>
          </a:p>
        </p:txBody>
      </p:sp>
      <p:sp>
        <p:nvSpPr>
          <p:cNvPr id="191" name="Organizing Them"/>
          <p:cNvSpPr txBox="1"/>
          <p:nvPr/>
        </p:nvSpPr>
        <p:spPr>
          <a:xfrm>
            <a:off x="2080161" y="9605766"/>
            <a:ext cx="20223678" cy="119011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lvl1pPr>
          </a:lstStyle>
          <a:p>
            <a:r>
              <a:t>Organizing Them</a:t>
            </a:r>
          </a:p>
        </p:txBody>
      </p:sp>
      <p:sp>
        <p:nvSpPr>
          <p:cNvPr id="192" name="Where Do We Find Them?"/>
          <p:cNvSpPr txBox="1"/>
          <p:nvPr/>
        </p:nvSpPr>
        <p:spPr>
          <a:xfrm>
            <a:off x="2080161" y="8268246"/>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lvl1pPr>
          </a:lstStyle>
          <a:p>
            <a:r>
              <a:t>Where Do We Find Them?</a:t>
            </a:r>
          </a:p>
        </p:txBody>
      </p:sp>
      <p:sp>
        <p:nvSpPr>
          <p:cNvPr id="193" name="Writing Requirements"/>
          <p:cNvSpPr txBox="1"/>
          <p:nvPr/>
        </p:nvSpPr>
        <p:spPr>
          <a:xfrm>
            <a:off x="2080161" y="5598682"/>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lvl1pPr>
          </a:lstStyle>
          <a:p>
            <a:r>
              <a:t>Writing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430"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431"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43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433"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434"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435" name="Examples"/>
          <p:cNvSpPr txBox="1">
            <a:spLocks noGrp="1"/>
          </p:cNvSpPr>
          <p:nvPr>
            <p:ph type="title"/>
          </p:nvPr>
        </p:nvSpPr>
        <p:spPr>
          <a:prstGeom prst="rect">
            <a:avLst/>
          </a:prstGeom>
        </p:spPr>
        <p:txBody>
          <a:bodyPr>
            <a:normAutofit fontScale="90000"/>
          </a:bodyPr>
          <a:lstStyle>
            <a:lvl1pPr defTabSz="624363">
              <a:defRPr sz="9120"/>
            </a:lvl1pPr>
          </a:lstStyle>
          <a:p>
            <a:r>
              <a:t>Examples</a:t>
            </a:r>
          </a:p>
        </p:txBody>
      </p:sp>
      <p:sp>
        <p:nvSpPr>
          <p:cNvPr id="436" name="The User Interface shall be easy to use…"/>
          <p:cNvSpPr txBox="1">
            <a:spLocks noGrp="1"/>
          </p:cNvSpPr>
          <p:nvPr>
            <p:ph type="body" sz="half" idx="1"/>
          </p:nvPr>
        </p:nvSpPr>
        <p:spPr>
          <a:xfrm>
            <a:off x="4833937" y="4329767"/>
            <a:ext cx="14716126" cy="7037373"/>
          </a:xfrm>
          <a:prstGeom prst="rect">
            <a:avLst/>
          </a:prstGeom>
          <a:effectLst>
            <a:outerShdw blurRad="50800" dist="63500" dir="5400000" rotWithShape="0">
              <a:srgbClr val="000000"/>
            </a:outerShdw>
          </a:effectLst>
        </p:spPr>
        <p:txBody>
          <a:bodyPr>
            <a:noAutofit/>
          </a:bodyPr>
          <a:lstStyle/>
          <a:p>
            <a:pPr lvl="8" indent="0" algn="l">
              <a:defRPr sz="5000">
                <a:solidFill>
                  <a:srgbClr val="FFD479"/>
                </a:solidFill>
                <a:latin typeface="Consolas"/>
                <a:ea typeface="Consolas"/>
                <a:cs typeface="Consolas"/>
                <a:sym typeface="Consolas"/>
              </a:defRPr>
            </a:pPr>
            <a:r>
              <a:t>The User Interface shall be easy to use</a:t>
            </a:r>
          </a:p>
          <a:p>
            <a:pPr lvl="8" indent="0" algn="l">
              <a:defRPr sz="5000">
                <a:solidFill>
                  <a:srgbClr val="FFD479"/>
                </a:solidFill>
                <a:latin typeface="Consolas"/>
                <a:ea typeface="Consolas"/>
                <a:cs typeface="Consolas"/>
                <a:sym typeface="Consolas"/>
              </a:defRPr>
            </a:pPr>
            <a:endParaRPr/>
          </a:p>
          <a:p>
            <a:pPr lvl="8" indent="0" algn="l">
              <a:defRPr sz="5000">
                <a:solidFill>
                  <a:srgbClr val="FFD479"/>
                </a:solidFill>
                <a:latin typeface="Consolas"/>
                <a:ea typeface="Consolas"/>
                <a:cs typeface="Consolas"/>
                <a:sym typeface="Consolas"/>
              </a:defRPr>
            </a:pPr>
            <a:r>
              <a:t>The System shall be considered easy to use by at least 4 out of 5 trained dental assistants</a:t>
            </a:r>
          </a:p>
        </p:txBody>
      </p:sp>
      <p:sp>
        <p:nvSpPr>
          <p:cNvPr id="437"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438" name="Dingbat X"/>
          <p:cNvSpPr/>
          <p:nvPr/>
        </p:nvSpPr>
        <p:spPr>
          <a:xfrm>
            <a:off x="3261100" y="6054788"/>
            <a:ext cx="640322" cy="756648"/>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hueOff val="-82419"/>
              <a:satOff val="-9513"/>
              <a:lumOff val="-16343"/>
            </a:schemeClr>
          </a:soli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439" name="Dingbat Check"/>
          <p:cNvSpPr/>
          <p:nvPr/>
        </p:nvSpPr>
        <p:spPr>
          <a:xfrm>
            <a:off x="3261100" y="7544217"/>
            <a:ext cx="640322" cy="608474"/>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444"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445"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44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447"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448"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449" name="Examples"/>
          <p:cNvSpPr txBox="1">
            <a:spLocks noGrp="1"/>
          </p:cNvSpPr>
          <p:nvPr>
            <p:ph type="title"/>
          </p:nvPr>
        </p:nvSpPr>
        <p:spPr>
          <a:prstGeom prst="rect">
            <a:avLst/>
          </a:prstGeom>
        </p:spPr>
        <p:txBody>
          <a:bodyPr>
            <a:normAutofit fontScale="90000"/>
          </a:bodyPr>
          <a:lstStyle>
            <a:lvl1pPr defTabSz="624363">
              <a:defRPr sz="9120"/>
            </a:lvl1pPr>
          </a:lstStyle>
          <a:p>
            <a:r>
              <a:t>Examples</a:t>
            </a:r>
          </a:p>
        </p:txBody>
      </p:sp>
      <p:sp>
        <p:nvSpPr>
          <p:cNvPr id="450" name="The data access software shall support JSON as the data exchange format for web access…"/>
          <p:cNvSpPr txBox="1">
            <a:spLocks noGrp="1"/>
          </p:cNvSpPr>
          <p:nvPr>
            <p:ph type="body" sz="half" idx="1"/>
          </p:nvPr>
        </p:nvSpPr>
        <p:spPr>
          <a:xfrm>
            <a:off x="4833937" y="3999567"/>
            <a:ext cx="14716126" cy="7037373"/>
          </a:xfrm>
          <a:prstGeom prst="rect">
            <a:avLst/>
          </a:prstGeom>
          <a:effectLst>
            <a:outerShdw blurRad="50800" dist="63500" dir="5400000" rotWithShape="0">
              <a:srgbClr val="000000"/>
            </a:outerShdw>
          </a:effectLst>
        </p:spPr>
        <p:txBody>
          <a:bodyPr>
            <a:noAutofit/>
          </a:bodyPr>
          <a:lstStyle/>
          <a:p>
            <a:pPr lvl="8" indent="0" algn="l">
              <a:defRPr sz="5000">
                <a:solidFill>
                  <a:srgbClr val="FFD479"/>
                </a:solidFill>
                <a:latin typeface="Consolas"/>
                <a:ea typeface="Consolas"/>
                <a:cs typeface="Consolas"/>
                <a:sym typeface="Consolas"/>
              </a:defRPr>
            </a:pPr>
            <a:r>
              <a:t>The data access software shall support JSON as the data exchange format for web access</a:t>
            </a:r>
          </a:p>
          <a:p>
            <a:pPr lvl="8" indent="0" algn="l">
              <a:defRPr sz="5000">
                <a:solidFill>
                  <a:srgbClr val="FFD479"/>
                </a:solidFill>
                <a:latin typeface="Consolas"/>
                <a:ea typeface="Consolas"/>
                <a:cs typeface="Consolas"/>
                <a:sym typeface="Consolas"/>
              </a:defRPr>
            </a:pPr>
            <a:endParaRPr/>
          </a:p>
          <a:p>
            <a:pPr lvl="8" indent="0" algn="l">
              <a:defRPr sz="5000">
                <a:solidFill>
                  <a:srgbClr val="FFD479"/>
                </a:solidFill>
                <a:latin typeface="Consolas"/>
                <a:ea typeface="Consolas"/>
                <a:cs typeface="Consolas"/>
                <a:sym typeface="Consolas"/>
              </a:defRPr>
            </a:pPr>
            <a:r>
              <a:t>The clinical couch shall be able to support extremely obese patients</a:t>
            </a:r>
          </a:p>
        </p:txBody>
      </p:sp>
      <p:sp>
        <p:nvSpPr>
          <p:cNvPr id="451"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452" name="Dingbat X"/>
          <p:cNvSpPr/>
          <p:nvPr/>
        </p:nvSpPr>
        <p:spPr>
          <a:xfrm>
            <a:off x="3261100" y="5263534"/>
            <a:ext cx="640322" cy="756648"/>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hueOff val="-82419"/>
              <a:satOff val="-9513"/>
              <a:lumOff val="-16343"/>
            </a:schemeClr>
          </a:soli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453" name="Dingbat X"/>
          <p:cNvSpPr/>
          <p:nvPr/>
        </p:nvSpPr>
        <p:spPr>
          <a:xfrm>
            <a:off x="3261100" y="8209934"/>
            <a:ext cx="640322" cy="756648"/>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hueOff val="-82419"/>
              <a:satOff val="-9513"/>
              <a:lumOff val="-16343"/>
            </a:schemeClr>
          </a:soli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458"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459"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46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461"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462"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463" name="Words and Phrases to Avoid"/>
          <p:cNvSpPr txBox="1">
            <a:spLocks noGrp="1"/>
          </p:cNvSpPr>
          <p:nvPr>
            <p:ph type="title"/>
          </p:nvPr>
        </p:nvSpPr>
        <p:spPr>
          <a:prstGeom prst="rect">
            <a:avLst/>
          </a:prstGeom>
        </p:spPr>
        <p:txBody>
          <a:bodyPr>
            <a:normAutofit fontScale="90000"/>
          </a:bodyPr>
          <a:lstStyle>
            <a:lvl1pPr defTabSz="624363">
              <a:defRPr sz="9120"/>
            </a:lvl1pPr>
          </a:lstStyle>
          <a:p>
            <a:r>
              <a:t>Words and Phrases to Avoid</a:t>
            </a:r>
          </a:p>
        </p:txBody>
      </p:sp>
      <p:sp>
        <p:nvSpPr>
          <p:cNvPr id="464"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graphicFrame>
        <p:nvGraphicFramePr>
          <p:cNvPr id="465" name="Table"/>
          <p:cNvGraphicFramePr/>
          <p:nvPr/>
        </p:nvGraphicFramePr>
        <p:xfrm>
          <a:off x="5040278" y="4521134"/>
          <a:ext cx="18270858" cy="6991775"/>
        </p:xfrm>
        <a:graphic>
          <a:graphicData uri="http://schemas.openxmlformats.org/drawingml/2006/table">
            <a:tbl>
              <a:tblPr>
                <a:tableStyleId>{4C3C2611-4C71-4FC5-86AE-919BDF0F9419}</a:tableStyleId>
              </a:tblPr>
              <a:tblGrid>
                <a:gridCol w="6090286">
                  <a:extLst>
                    <a:ext uri="{9D8B030D-6E8A-4147-A177-3AD203B41FA5}">
                      <a16:colId xmlns:a16="http://schemas.microsoft.com/office/drawing/2014/main" val="20000"/>
                    </a:ext>
                  </a:extLst>
                </a:gridCol>
                <a:gridCol w="6090286">
                  <a:extLst>
                    <a:ext uri="{9D8B030D-6E8A-4147-A177-3AD203B41FA5}">
                      <a16:colId xmlns:a16="http://schemas.microsoft.com/office/drawing/2014/main" val="20001"/>
                    </a:ext>
                  </a:extLst>
                </a:gridCol>
                <a:gridCol w="6090286">
                  <a:extLst>
                    <a:ext uri="{9D8B030D-6E8A-4147-A177-3AD203B41FA5}">
                      <a16:colId xmlns:a16="http://schemas.microsoft.com/office/drawing/2014/main" val="20002"/>
                    </a:ext>
                  </a:extLst>
                </a:gridCol>
              </a:tblGrid>
              <a:tr h="998825">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among others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and so on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and / or		</a:t>
                      </a:r>
                    </a:p>
                  </a:txBody>
                  <a:tcPr marL="50800" marR="50800" marT="50800" marB="50800" anchor="ctr" horzOverflow="overflow">
                    <a:noFill/>
                  </a:tcPr>
                </a:tc>
                <a:extLst>
                  <a:ext uri="{0D108BD9-81ED-4DB2-BD59-A6C34878D82A}">
                    <a16:rowId xmlns:a16="http://schemas.microsoft.com/office/drawing/2014/main" val="10000"/>
                  </a:ext>
                </a:extLst>
              </a:tr>
              <a:tr h="998825">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any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as well as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easy		</a:t>
                      </a:r>
                    </a:p>
                  </a:txBody>
                  <a:tcPr marL="50800" marR="50800" marT="50800" marB="50800" anchor="ctr" horzOverflow="overflow">
                    <a:noFill/>
                  </a:tcPr>
                </a:tc>
                <a:extLst>
                  <a:ext uri="{0D108BD9-81ED-4DB2-BD59-A6C34878D82A}">
                    <a16:rowId xmlns:a16="http://schemas.microsoft.com/office/drawing/2014/main" val="10001"/>
                  </a:ext>
                </a:extLst>
              </a:tr>
              <a:tr h="998825">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efficient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etc.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improved	</a:t>
                      </a:r>
                    </a:p>
                  </a:txBody>
                  <a:tcPr marL="50800" marR="50800" marT="50800" marB="50800" anchor="ctr" horzOverflow="overflow">
                    <a:noFill/>
                  </a:tcPr>
                </a:tc>
                <a:extLst>
                  <a:ext uri="{0D108BD9-81ED-4DB2-BD59-A6C34878D82A}">
                    <a16:rowId xmlns:a16="http://schemas.microsoft.com/office/drawing/2014/main" val="10002"/>
                  </a:ext>
                </a:extLst>
              </a:tr>
              <a:tr h="998825">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not limited to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optimal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or		</a:t>
                      </a:r>
                    </a:p>
                  </a:txBody>
                  <a:tcPr marL="50800" marR="50800" marT="50800" marB="50800" anchor="ctr" horzOverflow="overflow">
                    <a:noFill/>
                  </a:tcPr>
                </a:tc>
                <a:extLst>
                  <a:ext uri="{0D108BD9-81ED-4DB2-BD59-A6C34878D82A}">
                    <a16:rowId xmlns:a16="http://schemas.microsoft.com/office/drawing/2014/main" val="10003"/>
                  </a:ext>
                </a:extLst>
              </a:tr>
              <a:tr h="998825">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rapid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same as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several	</a:t>
                      </a:r>
                    </a:p>
                  </a:txBody>
                  <a:tcPr marL="50800" marR="50800" marT="50800" marB="50800" anchor="ctr" horzOverflow="overflow">
                    <a:noFill/>
                  </a:tcPr>
                </a:tc>
                <a:extLst>
                  <a:ext uri="{0D108BD9-81ED-4DB2-BD59-A6C34878D82A}">
                    <a16:rowId xmlns:a16="http://schemas.microsoft.com/office/drawing/2014/main" val="10004"/>
                  </a:ext>
                </a:extLst>
              </a:tr>
              <a:tr h="998825">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simple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state of the art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sufficient	</a:t>
                      </a:r>
                    </a:p>
                  </a:txBody>
                  <a:tcPr marL="50800" marR="50800" marT="50800" marB="50800" anchor="ctr" horzOverflow="overflow">
                    <a:noFill/>
                  </a:tcPr>
                </a:tc>
                <a:extLst>
                  <a:ext uri="{0D108BD9-81ED-4DB2-BD59-A6C34878D82A}">
                    <a16:rowId xmlns:a16="http://schemas.microsoft.com/office/drawing/2014/main" val="10005"/>
                  </a:ext>
                </a:extLst>
              </a:tr>
              <a:tr h="998825">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user-friendly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various		</a:t>
                      </a:r>
                    </a:p>
                  </a:txBody>
                  <a:tcPr marL="50800" marR="50800" marT="50800" marB="50800" anchor="ctr" horzOverflow="overflow">
                    <a:noFill/>
                  </a:tcPr>
                </a:tc>
                <a:tc>
                  <a:txBody>
                    <a:bodyPr/>
                    <a:lstStyle/>
                    <a:p>
                      <a:pPr algn="l" defTabSz="914400">
                        <a:defRPr sz="4400">
                          <a:solidFill>
                            <a:srgbClr val="FFFFFF"/>
                          </a:solidFill>
                          <a:effectLst>
                            <a:outerShdw blurRad="50800" dist="63500" dir="2400000" rotWithShape="0">
                              <a:srgbClr val="000000"/>
                            </a:outerShdw>
                          </a:effectLst>
                          <a:latin typeface="+mn-lt"/>
                          <a:ea typeface="+mn-ea"/>
                          <a:cs typeface="+mn-cs"/>
                        </a:defRPr>
                      </a:pPr>
                      <a:endParaRPr/>
                    </a:p>
                  </a:txBody>
                  <a:tcPr marL="50800" marR="50800" marT="50800" marB="50800" anchor="ctr" horzOverflow="overflow">
                    <a:no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468"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469"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47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471"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472"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473" name="Words and Phrases to Avoid"/>
          <p:cNvSpPr txBox="1">
            <a:spLocks noGrp="1"/>
          </p:cNvSpPr>
          <p:nvPr>
            <p:ph type="title"/>
          </p:nvPr>
        </p:nvSpPr>
        <p:spPr>
          <a:prstGeom prst="rect">
            <a:avLst/>
          </a:prstGeom>
        </p:spPr>
        <p:txBody>
          <a:bodyPr>
            <a:normAutofit fontScale="90000"/>
          </a:bodyPr>
          <a:lstStyle>
            <a:lvl1pPr defTabSz="624363">
              <a:defRPr sz="9120"/>
            </a:lvl1pPr>
          </a:lstStyle>
          <a:p>
            <a:r>
              <a:t>Words and Phrases to Avoid</a:t>
            </a:r>
          </a:p>
        </p:txBody>
      </p:sp>
      <p:sp>
        <p:nvSpPr>
          <p:cNvPr id="474"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graphicFrame>
        <p:nvGraphicFramePr>
          <p:cNvPr id="475" name="Table"/>
          <p:cNvGraphicFramePr/>
          <p:nvPr/>
        </p:nvGraphicFramePr>
        <p:xfrm>
          <a:off x="3769814" y="4398546"/>
          <a:ext cx="18270856" cy="8534400"/>
        </p:xfrm>
        <a:graphic>
          <a:graphicData uri="http://schemas.openxmlformats.org/drawingml/2006/table">
            <a:tbl>
              <a:tblPr>
                <a:tableStyleId>{4C3C2611-4C71-4FC5-86AE-919BDF0F9419}</a:tableStyleId>
              </a:tblPr>
              <a:tblGrid>
                <a:gridCol w="4567714">
                  <a:extLst>
                    <a:ext uri="{9D8B030D-6E8A-4147-A177-3AD203B41FA5}">
                      <a16:colId xmlns:a16="http://schemas.microsoft.com/office/drawing/2014/main" val="20000"/>
                    </a:ext>
                  </a:extLst>
                </a:gridCol>
                <a:gridCol w="4567714">
                  <a:extLst>
                    <a:ext uri="{9D8B030D-6E8A-4147-A177-3AD203B41FA5}">
                      <a16:colId xmlns:a16="http://schemas.microsoft.com/office/drawing/2014/main" val="20001"/>
                    </a:ext>
                  </a:extLst>
                </a:gridCol>
                <a:gridCol w="4567714">
                  <a:extLst>
                    <a:ext uri="{9D8B030D-6E8A-4147-A177-3AD203B41FA5}">
                      <a16:colId xmlns:a16="http://schemas.microsoft.com/office/drawing/2014/main" val="20002"/>
                    </a:ext>
                  </a:extLst>
                </a:gridCol>
                <a:gridCol w="4567714">
                  <a:extLst>
                    <a:ext uri="{9D8B030D-6E8A-4147-A177-3AD203B41FA5}">
                      <a16:colId xmlns:a16="http://schemas.microsoft.com/office/drawing/2014/main" val="20003"/>
                    </a:ext>
                  </a:extLst>
                </a:gridCol>
              </a:tblGrid>
              <a:tr h="776864">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acceptable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adequate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among others</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and so on	</a:t>
                      </a:r>
                    </a:p>
                  </a:txBody>
                  <a:tcPr marL="50800" marR="50800" marT="50800" marB="50800" anchor="ctr" horzOverflow="overflow">
                    <a:noFill/>
                  </a:tcPr>
                </a:tc>
                <a:extLst>
                  <a:ext uri="{0D108BD9-81ED-4DB2-BD59-A6C34878D82A}">
                    <a16:rowId xmlns:a16="http://schemas.microsoft.com/office/drawing/2014/main" val="10000"/>
                  </a:ext>
                </a:extLst>
              </a:tr>
              <a:tr h="776864">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and / or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any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appropriate</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as well as	</a:t>
                      </a:r>
                    </a:p>
                  </a:txBody>
                  <a:tcPr marL="50800" marR="50800" marT="50800" marB="50800" anchor="ctr" horzOverflow="overflow">
                    <a:noFill/>
                  </a:tcPr>
                </a:tc>
                <a:extLst>
                  <a:ext uri="{0D108BD9-81ED-4DB2-BD59-A6C34878D82A}">
                    <a16:rowId xmlns:a16="http://schemas.microsoft.com/office/drawing/2014/main" val="10001"/>
                  </a:ext>
                </a:extLst>
              </a:tr>
              <a:tr h="776864">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average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easy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efficient</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etc.		</a:t>
                      </a:r>
                    </a:p>
                  </a:txBody>
                  <a:tcPr marL="50800" marR="50800" marT="50800" marB="50800" anchor="ctr" horzOverflow="overflow">
                    <a:noFill/>
                  </a:tcPr>
                </a:tc>
                <a:extLst>
                  <a:ext uri="{0D108BD9-81ED-4DB2-BD59-A6C34878D82A}">
                    <a16:rowId xmlns:a16="http://schemas.microsoft.com/office/drawing/2014/main" val="10002"/>
                  </a:ext>
                </a:extLst>
              </a:tr>
              <a:tr h="776864">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improved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normal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not limited to</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optimal	</a:t>
                      </a:r>
                    </a:p>
                  </a:txBody>
                  <a:tcPr marL="50800" marR="50800" marT="50800" marB="50800" anchor="ctr" horzOverflow="overflow">
                    <a:noFill/>
                  </a:tcPr>
                </a:tc>
                <a:extLst>
                  <a:ext uri="{0D108BD9-81ED-4DB2-BD59-A6C34878D82A}">
                    <a16:rowId xmlns:a16="http://schemas.microsoft.com/office/drawing/2014/main" val="10003"/>
                  </a:ext>
                </a:extLst>
              </a:tr>
              <a:tr h="776864">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optimum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or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possible</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proper		</a:t>
                      </a:r>
                    </a:p>
                  </a:txBody>
                  <a:tcPr marL="50800" marR="50800" marT="50800" marB="50800" anchor="ctr" horzOverflow="overflow">
                    <a:noFill/>
                  </a:tcPr>
                </a:tc>
                <a:extLst>
                  <a:ext uri="{0D108BD9-81ED-4DB2-BD59-A6C34878D82A}">
                    <a16:rowId xmlns:a16="http://schemas.microsoft.com/office/drawing/2014/main" val="10004"/>
                  </a:ext>
                </a:extLst>
              </a:tr>
              <a:tr h="776864">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rapid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reasonable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reliable</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robust		</a:t>
                      </a:r>
                    </a:p>
                  </a:txBody>
                  <a:tcPr marL="50800" marR="50800" marT="50800" marB="50800" anchor="ctr" horzOverflow="overflow">
                    <a:noFill/>
                  </a:tcPr>
                </a:tc>
                <a:extLst>
                  <a:ext uri="{0D108BD9-81ED-4DB2-BD59-A6C34878D82A}">
                    <a16:rowId xmlns:a16="http://schemas.microsoft.com/office/drawing/2014/main" val="10005"/>
                  </a:ext>
                </a:extLst>
              </a:tr>
              <a:tr h="776864">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safe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same as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secure</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several	</a:t>
                      </a:r>
                    </a:p>
                  </a:txBody>
                  <a:tcPr marL="50800" marR="50800" marT="50800" marB="50800" anchor="ctr" horzOverflow="overflow">
                    <a:noFill/>
                  </a:tcPr>
                </a:tc>
                <a:extLst>
                  <a:ext uri="{0D108BD9-81ED-4DB2-BD59-A6C34878D82A}">
                    <a16:rowId xmlns:a16="http://schemas.microsoft.com/office/drawing/2014/main" val="10006"/>
                  </a:ext>
                </a:extLst>
              </a:tr>
              <a:tr h="776864">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simple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state of the art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sufficient</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suitable	</a:t>
                      </a:r>
                    </a:p>
                  </a:txBody>
                  <a:tcPr marL="50800" marR="50800" marT="50800" marB="50800" anchor="ctr" horzOverflow="overflow">
                    <a:noFill/>
                  </a:tcPr>
                </a:tc>
                <a:extLst>
                  <a:ext uri="{0D108BD9-81ED-4DB2-BD59-A6C34878D82A}">
                    <a16:rowId xmlns:a16="http://schemas.microsoft.com/office/drawing/2014/main" val="10007"/>
                  </a:ext>
                </a:extLst>
              </a:tr>
              <a:tr h="776864">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timely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typical		</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user-friendly</a:t>
                      </a:r>
                    </a:p>
                  </a:txBody>
                  <a:tcPr marL="50800" marR="50800" marT="50800" marB="50800" anchor="ctr" horzOverflow="overflow">
                    <a:noFill/>
                  </a:tcPr>
                </a:tc>
                <a:tc>
                  <a:txBody>
                    <a:bodyPr/>
                    <a:lstStyle/>
                    <a:p>
                      <a:pPr algn="l" defTabSz="914400">
                        <a:defRPr sz="1800"/>
                      </a:pPr>
                      <a:r>
                        <a:rPr sz="5000">
                          <a:solidFill>
                            <a:srgbClr val="FFFFFF"/>
                          </a:solidFill>
                          <a:effectLst>
                            <a:outerShdw blurRad="50800" dist="63500" dir="2400000" rotWithShape="0">
                              <a:srgbClr val="000000"/>
                            </a:outerShdw>
                          </a:effectLst>
                          <a:latin typeface="+mn-lt"/>
                          <a:ea typeface="+mn-ea"/>
                          <a:cs typeface="+mn-cs"/>
                        </a:rPr>
                        <a:t>various	</a:t>
                      </a:r>
                    </a:p>
                  </a:txBody>
                  <a:tcPr marL="50800" marR="50800" marT="50800" marB="50800" anchor="ctr" horzOverflow="overflow">
                    <a:noFill/>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478"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479"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48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481"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482"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483" name="Agenda"/>
          <p:cNvSpPr txBox="1">
            <a:spLocks noGrp="1"/>
          </p:cNvSpPr>
          <p:nvPr>
            <p:ph type="title"/>
          </p:nvPr>
        </p:nvSpPr>
        <p:spPr>
          <a:xfrm>
            <a:off x="4833937" y="1654740"/>
            <a:ext cx="14716126" cy="1931266"/>
          </a:xfrm>
          <a:prstGeom prst="rect">
            <a:avLst/>
          </a:prstGeom>
        </p:spPr>
        <p:txBody>
          <a:bodyPr>
            <a:normAutofit fontScale="90000"/>
          </a:bodyPr>
          <a:lstStyle/>
          <a:p>
            <a:r>
              <a:t>Agenda</a:t>
            </a:r>
          </a:p>
        </p:txBody>
      </p:sp>
      <p:sp>
        <p:nvSpPr>
          <p:cNvPr id="484" name="Why Requirements?"/>
          <p:cNvSpPr txBox="1">
            <a:spLocks noGrp="1"/>
          </p:cNvSpPr>
          <p:nvPr>
            <p:ph type="body" sz="quarter" idx="1"/>
          </p:nvPr>
        </p:nvSpPr>
        <p:spPr>
          <a:xfrm>
            <a:off x="2080161" y="4263900"/>
            <a:ext cx="20223678" cy="1195586"/>
          </a:xfrm>
          <a:prstGeom prst="rect">
            <a:avLst/>
          </a:prstGeom>
          <a:effectLst>
            <a:outerShdw blurRad="50800" dist="63500" dir="5400000" rotWithShape="0">
              <a:srgbClr val="000000"/>
            </a:outerShdw>
          </a:effectLst>
        </p:spPr>
        <p:txBody>
          <a:bodyPr/>
          <a:lstStyle>
            <a:lvl1pPr>
              <a:defRPr sz="6600">
                <a:solidFill>
                  <a:srgbClr val="FFFFFF">
                    <a:alpha val="24841"/>
                  </a:srgbClr>
                </a:solidFill>
              </a:defRPr>
            </a:lvl1pPr>
          </a:lstStyle>
          <a:p>
            <a:r>
              <a:t>Why Requirements?</a:t>
            </a:r>
          </a:p>
        </p:txBody>
      </p:sp>
      <p:sp>
        <p:nvSpPr>
          <p:cNvPr id="485"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486" name="Requirements of Good Requirements"/>
          <p:cNvSpPr txBox="1"/>
          <p:nvPr/>
        </p:nvSpPr>
        <p:spPr>
          <a:xfrm>
            <a:off x="2080161" y="6933464"/>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5119"/>
                  </a:srgbClr>
                </a:solidFill>
              </a:defRPr>
            </a:lvl1pPr>
          </a:lstStyle>
          <a:p>
            <a:r>
              <a:t>Requirements of Good Requirements</a:t>
            </a:r>
          </a:p>
        </p:txBody>
      </p:sp>
      <p:sp>
        <p:nvSpPr>
          <p:cNvPr id="487" name="Organizing Them"/>
          <p:cNvSpPr txBox="1"/>
          <p:nvPr/>
        </p:nvSpPr>
        <p:spPr>
          <a:xfrm>
            <a:off x="2080161" y="9605766"/>
            <a:ext cx="20223678" cy="119011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Organizing Them</a:t>
            </a:r>
          </a:p>
        </p:txBody>
      </p:sp>
      <p:sp>
        <p:nvSpPr>
          <p:cNvPr id="488" name="Where Do We Find Them?"/>
          <p:cNvSpPr txBox="1"/>
          <p:nvPr/>
        </p:nvSpPr>
        <p:spPr>
          <a:xfrm>
            <a:off x="2080161" y="8268246"/>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Where Do We Find Them?</a:t>
            </a:r>
          </a:p>
        </p:txBody>
      </p:sp>
      <p:sp>
        <p:nvSpPr>
          <p:cNvPr id="489" name="Writing Requirements"/>
          <p:cNvSpPr txBox="1"/>
          <p:nvPr/>
        </p:nvSpPr>
        <p:spPr>
          <a:xfrm>
            <a:off x="2080161" y="5598682"/>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lvl1pPr>
          </a:lstStyle>
          <a:p>
            <a:r>
              <a:t>Writing Requirements</a:t>
            </a:r>
          </a:p>
        </p:txBody>
      </p:sp>
    </p:spTree>
  </p:cSld>
  <p:clrMapOvr>
    <a:masterClrMapping/>
  </p:clrMapOvr>
  <mc:AlternateContent xmlns:mc="http://schemas.openxmlformats.org/markup-compatibility/2006" xmlns:p14="http://schemas.microsoft.com/office/powerpoint/2010/main">
    <mc:Choice Requires="p14">
      <p:transition spd="slow" advClick="0" advTm="0">
        <p14:prism dir="r"/>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492"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493"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49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
        <p:nvSpPr>
          <p:cNvPr id="495"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496"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497" name="Agenda"/>
          <p:cNvSpPr txBox="1">
            <a:spLocks noGrp="1"/>
          </p:cNvSpPr>
          <p:nvPr>
            <p:ph type="title"/>
          </p:nvPr>
        </p:nvSpPr>
        <p:spPr>
          <a:xfrm>
            <a:off x="4833937" y="1654740"/>
            <a:ext cx="14716126" cy="1931266"/>
          </a:xfrm>
          <a:prstGeom prst="rect">
            <a:avLst/>
          </a:prstGeom>
        </p:spPr>
        <p:txBody>
          <a:bodyPr>
            <a:normAutofit fontScale="90000"/>
          </a:bodyPr>
          <a:lstStyle/>
          <a:p>
            <a:r>
              <a:t>Agenda</a:t>
            </a:r>
          </a:p>
        </p:txBody>
      </p:sp>
      <p:sp>
        <p:nvSpPr>
          <p:cNvPr id="498" name="Why Requirements?"/>
          <p:cNvSpPr txBox="1">
            <a:spLocks noGrp="1"/>
          </p:cNvSpPr>
          <p:nvPr>
            <p:ph type="body" sz="quarter" idx="1"/>
          </p:nvPr>
        </p:nvSpPr>
        <p:spPr>
          <a:xfrm>
            <a:off x="2080161" y="4263900"/>
            <a:ext cx="20223678" cy="1195586"/>
          </a:xfrm>
          <a:prstGeom prst="rect">
            <a:avLst/>
          </a:prstGeom>
          <a:effectLst>
            <a:outerShdw blurRad="50800" dist="63500" dir="5400000" rotWithShape="0">
              <a:srgbClr val="000000"/>
            </a:outerShdw>
          </a:effectLst>
        </p:spPr>
        <p:txBody>
          <a:bodyPr/>
          <a:lstStyle>
            <a:lvl1pPr>
              <a:defRPr sz="6600">
                <a:solidFill>
                  <a:srgbClr val="FFFFFF">
                    <a:alpha val="24841"/>
                  </a:srgbClr>
                </a:solidFill>
              </a:defRPr>
            </a:lvl1pPr>
          </a:lstStyle>
          <a:p>
            <a:r>
              <a:t>Why Requirements?</a:t>
            </a:r>
          </a:p>
        </p:txBody>
      </p:sp>
      <p:sp>
        <p:nvSpPr>
          <p:cNvPr id="499"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500" name="Requirements of Good Requirements"/>
          <p:cNvSpPr txBox="1"/>
          <p:nvPr/>
        </p:nvSpPr>
        <p:spPr>
          <a:xfrm>
            <a:off x="2080161" y="6933464"/>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lvl1pPr>
          </a:lstStyle>
          <a:p>
            <a:r>
              <a:t>Requirements of Good Requirements</a:t>
            </a:r>
          </a:p>
        </p:txBody>
      </p:sp>
      <p:sp>
        <p:nvSpPr>
          <p:cNvPr id="501" name="Organizing Them"/>
          <p:cNvSpPr txBox="1"/>
          <p:nvPr/>
        </p:nvSpPr>
        <p:spPr>
          <a:xfrm>
            <a:off x="2080161" y="9605766"/>
            <a:ext cx="20223678" cy="119011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Organizing Them</a:t>
            </a:r>
          </a:p>
        </p:txBody>
      </p:sp>
      <p:sp>
        <p:nvSpPr>
          <p:cNvPr id="502" name="Where Do We Find Them?"/>
          <p:cNvSpPr txBox="1"/>
          <p:nvPr/>
        </p:nvSpPr>
        <p:spPr>
          <a:xfrm>
            <a:off x="2080161" y="8268246"/>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Where Do We Find Them?</a:t>
            </a:r>
          </a:p>
        </p:txBody>
      </p:sp>
      <p:sp>
        <p:nvSpPr>
          <p:cNvPr id="503" name="Writing Requirements"/>
          <p:cNvSpPr txBox="1"/>
          <p:nvPr/>
        </p:nvSpPr>
        <p:spPr>
          <a:xfrm>
            <a:off x="2080161" y="5598682"/>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5119"/>
                  </a:srgbClr>
                </a:solidFill>
              </a:defRPr>
            </a:lvl1pPr>
          </a:lstStyle>
          <a:p>
            <a:r>
              <a:t>Writing Requirements</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506"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507"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50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
        <p:nvSpPr>
          <p:cNvPr id="509"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510"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511" name="What Makes a Good Requirement?"/>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What Makes a Good Requirement?</a:t>
            </a:r>
          </a:p>
        </p:txBody>
      </p:sp>
      <p:sp>
        <p:nvSpPr>
          <p:cNvPr id="512" name="Understandable;  It must be communicated in a formal way…"/>
          <p:cNvSpPr txBox="1">
            <a:spLocks noGrp="1"/>
          </p:cNvSpPr>
          <p:nvPr>
            <p:ph type="body" sz="half" idx="1"/>
          </p:nvPr>
        </p:nvSpPr>
        <p:spPr>
          <a:xfrm>
            <a:off x="2769844" y="4711658"/>
            <a:ext cx="18844312" cy="5154336"/>
          </a:xfrm>
          <a:prstGeom prst="rect">
            <a:avLst/>
          </a:prstGeom>
          <a:effectLst>
            <a:outerShdw blurRad="50800" dist="63500" dir="5400000" rotWithShape="0">
              <a:srgbClr val="000000"/>
            </a:outerShdw>
          </a:effectLst>
        </p:spPr>
        <p:txBody>
          <a:bodyPr/>
          <a:lstStyle/>
          <a:p>
            <a:pPr marL="742315" indent="-722312">
              <a:defRPr sz="5200"/>
            </a:pPr>
            <a:r>
              <a:rPr>
                <a:latin typeface="Gill Sans"/>
                <a:ea typeface="Gill Sans"/>
                <a:cs typeface="Gill Sans"/>
                <a:sym typeface="Gill Sans"/>
              </a:rPr>
              <a:t>Understandable</a:t>
            </a:r>
            <a:r>
              <a:t>;  It must be communicated in a formal way</a:t>
            </a:r>
          </a:p>
          <a:p>
            <a:pPr marL="742315" indent="-722312">
              <a:defRPr sz="5200"/>
            </a:pPr>
            <a:endParaRPr/>
          </a:p>
          <a:p>
            <a:pPr marL="742315" indent="-722312">
              <a:defRPr sz="5200"/>
            </a:pPr>
            <a:r>
              <a:rPr>
                <a:latin typeface="Gill Sans"/>
                <a:ea typeface="Gill Sans"/>
                <a:cs typeface="Gill Sans"/>
                <a:sym typeface="Gill Sans"/>
              </a:rPr>
              <a:t>Measurable</a:t>
            </a:r>
            <a:r>
              <a:t>;  It must be testable to ensure it has been implemented</a:t>
            </a:r>
          </a:p>
          <a:p>
            <a:pPr marL="742315" indent="-722312">
              <a:defRPr sz="5200"/>
            </a:pPr>
            <a:endParaRPr/>
          </a:p>
          <a:p>
            <a:pPr marL="742315" indent="-722312">
              <a:defRPr sz="5200"/>
            </a:pPr>
            <a:r>
              <a:rPr>
                <a:latin typeface="Gill Sans"/>
                <a:ea typeface="Gill Sans"/>
                <a:cs typeface="Gill Sans"/>
                <a:sym typeface="Gill Sans"/>
              </a:rPr>
              <a:t>Feasible</a:t>
            </a:r>
            <a:r>
              <a:t>;</a:t>
            </a:r>
            <a:r>
              <a:rPr>
                <a:latin typeface="Gill Sans"/>
                <a:ea typeface="Gill Sans"/>
                <a:cs typeface="Gill Sans"/>
                <a:sym typeface="Gill Sans"/>
              </a:rPr>
              <a:t> </a:t>
            </a:r>
            <a:r>
              <a:t> It must be possible for someone to implement</a:t>
            </a:r>
          </a:p>
        </p:txBody>
      </p:sp>
      <p:sp>
        <p:nvSpPr>
          <p:cNvPr id="513"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516"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517"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5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
        <p:nvSpPr>
          <p:cNvPr id="519"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520"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521" name="Consistency"/>
          <p:cNvSpPr txBox="1">
            <a:spLocks noGrp="1"/>
          </p:cNvSpPr>
          <p:nvPr>
            <p:ph type="body" sz="quarter" idx="1"/>
          </p:nvPr>
        </p:nvSpPr>
        <p:spPr>
          <a:xfrm>
            <a:off x="1745113" y="4571253"/>
            <a:ext cx="20893774" cy="1322117"/>
          </a:xfrm>
          <a:prstGeom prst="rect">
            <a:avLst/>
          </a:prstGeom>
          <a:effectLst>
            <a:outerShdw blurRad="50800" dist="63500" dir="5400000" rotWithShape="0">
              <a:srgbClr val="000000"/>
            </a:outerShdw>
          </a:effectLst>
        </p:spPr>
        <p:txBody>
          <a:bodyPr>
            <a:normAutofit lnSpcReduction="10000"/>
          </a:bodyPr>
          <a:lstStyle>
            <a:lvl1pPr defTabSz="813315">
              <a:defRPr sz="8118"/>
            </a:lvl1pPr>
          </a:lstStyle>
          <a:p>
            <a:r>
              <a:t>Consistency</a:t>
            </a:r>
          </a:p>
        </p:txBody>
      </p:sp>
      <p:sp>
        <p:nvSpPr>
          <p:cNvPr id="52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523" name="Requirements must not conflict with any other requirements at any level…"/>
          <p:cNvSpPr txBox="1"/>
          <p:nvPr/>
        </p:nvSpPr>
        <p:spPr>
          <a:xfrm>
            <a:off x="1745113" y="6497042"/>
            <a:ext cx="20893774" cy="294634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defTabSz="796885">
              <a:defRPr sz="5044"/>
            </a:pPr>
            <a:r>
              <a:t>Requirements must not conflict with any other requirements at any level</a:t>
            </a:r>
          </a:p>
          <a:p>
            <a:pPr defTabSz="796885">
              <a:defRPr sz="5044"/>
            </a:pPr>
            <a:endParaRPr/>
          </a:p>
          <a:p>
            <a:pPr defTabSz="796885">
              <a:defRPr sz="5044"/>
            </a:pPr>
            <a:r>
              <a:t>Inconsistencies between them must be resolved before development can proceed</a:t>
            </a:r>
          </a:p>
        </p:txBody>
      </p:sp>
      <p:sp>
        <p:nvSpPr>
          <p:cNvPr id="524" name="What Makes a Good Requirement?"/>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What Makes a Good Requirement?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527"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528"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52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
        <p:nvSpPr>
          <p:cNvPr id="530"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531"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53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533" name="Requirements must be uniquely identified for the lifetime of the project…"/>
          <p:cNvSpPr txBox="1"/>
          <p:nvPr/>
        </p:nvSpPr>
        <p:spPr>
          <a:xfrm>
            <a:off x="1746250" y="6482543"/>
            <a:ext cx="20891500" cy="361289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lnSpcReduction="10000"/>
          </a:bodyPr>
          <a:lstStyle/>
          <a:p>
            <a:pPr defTabSz="755808">
              <a:defRPr sz="4784"/>
            </a:pPr>
            <a:r>
              <a:t>Requirements must be uniquely identified for the lifetime of the project</a:t>
            </a:r>
          </a:p>
          <a:p>
            <a:pPr defTabSz="755808">
              <a:defRPr sz="4784"/>
            </a:pPr>
            <a:endParaRPr/>
          </a:p>
          <a:p>
            <a:pPr defTabSz="755808">
              <a:defRPr sz="4784"/>
            </a:pPr>
            <a:r>
              <a:t>A history of changes made to each requirement should be maintained</a:t>
            </a:r>
          </a:p>
          <a:p>
            <a:pPr defTabSz="755808">
              <a:defRPr sz="4784"/>
            </a:pPr>
            <a:endParaRPr/>
          </a:p>
          <a:p>
            <a:pPr defTabSz="755808">
              <a:defRPr sz="4784"/>
            </a:pPr>
            <a:r>
              <a:t>Requirements are more usable and maintainable when related ones are kept together</a:t>
            </a:r>
          </a:p>
        </p:txBody>
      </p:sp>
      <p:sp>
        <p:nvSpPr>
          <p:cNvPr id="534" name="Controlled"/>
          <p:cNvSpPr txBox="1">
            <a:spLocks noGrp="1"/>
          </p:cNvSpPr>
          <p:nvPr>
            <p:ph type="body" sz="quarter" idx="1"/>
          </p:nvPr>
        </p:nvSpPr>
        <p:spPr>
          <a:xfrm>
            <a:off x="1745113" y="4571253"/>
            <a:ext cx="20893774" cy="1322117"/>
          </a:xfrm>
          <a:prstGeom prst="rect">
            <a:avLst/>
          </a:prstGeom>
          <a:effectLst>
            <a:outerShdw blurRad="50800" dist="63500" dir="5400000" rotWithShape="0">
              <a:srgbClr val="000000"/>
            </a:outerShdw>
          </a:effectLst>
        </p:spPr>
        <p:txBody>
          <a:bodyPr>
            <a:normAutofit lnSpcReduction="10000"/>
          </a:bodyPr>
          <a:lstStyle>
            <a:lvl1pPr defTabSz="813315">
              <a:defRPr sz="8118"/>
            </a:lvl1pPr>
          </a:lstStyle>
          <a:p>
            <a:r>
              <a:t>Controlled</a:t>
            </a:r>
          </a:p>
        </p:txBody>
      </p:sp>
      <p:sp>
        <p:nvSpPr>
          <p:cNvPr id="535" name="What Makes a Good Requirement?"/>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What Makes a Good Requirement?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538"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539"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54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
        <p:nvSpPr>
          <p:cNvPr id="541"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542"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543" name="What Makes a Good Requirement?"/>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What Makes a Good Requirement?</a:t>
            </a:r>
          </a:p>
        </p:txBody>
      </p:sp>
      <p:sp>
        <p:nvSpPr>
          <p:cNvPr id="544"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545" name="Verifiable"/>
          <p:cNvSpPr txBox="1"/>
          <p:nvPr/>
        </p:nvSpPr>
        <p:spPr>
          <a:xfrm>
            <a:off x="13424748" y="8035896"/>
            <a:ext cx="4275702"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Verifiable</a:t>
            </a:r>
          </a:p>
        </p:txBody>
      </p:sp>
      <p:sp>
        <p:nvSpPr>
          <p:cNvPr id="546" name="Traceable"/>
          <p:cNvSpPr txBox="1"/>
          <p:nvPr/>
        </p:nvSpPr>
        <p:spPr>
          <a:xfrm>
            <a:off x="11366791" y="6506904"/>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Traceable</a:t>
            </a:r>
          </a:p>
        </p:txBody>
      </p:sp>
      <p:sp>
        <p:nvSpPr>
          <p:cNvPr id="547" name="Focused"/>
          <p:cNvSpPr txBox="1"/>
          <p:nvPr/>
        </p:nvSpPr>
        <p:spPr>
          <a:xfrm>
            <a:off x="7439988" y="10083771"/>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Focused</a:t>
            </a:r>
          </a:p>
        </p:txBody>
      </p:sp>
      <p:sp>
        <p:nvSpPr>
          <p:cNvPr id="548" name="Unambiguous"/>
          <p:cNvSpPr txBox="1"/>
          <p:nvPr/>
        </p:nvSpPr>
        <p:spPr>
          <a:xfrm>
            <a:off x="7873828" y="7174024"/>
            <a:ext cx="4275703"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Unambiguous</a:t>
            </a:r>
          </a:p>
        </p:txBody>
      </p:sp>
      <p:sp>
        <p:nvSpPr>
          <p:cNvPr id="549" name="Correct"/>
          <p:cNvSpPr txBox="1"/>
          <p:nvPr/>
        </p:nvSpPr>
        <p:spPr>
          <a:xfrm>
            <a:off x="12412455" y="9564888"/>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Correct</a:t>
            </a:r>
          </a:p>
        </p:txBody>
      </p:sp>
      <p:sp>
        <p:nvSpPr>
          <p:cNvPr id="550" name="Necessary"/>
          <p:cNvSpPr txBox="1"/>
          <p:nvPr/>
        </p:nvSpPr>
        <p:spPr>
          <a:xfrm>
            <a:off x="10521360" y="11093880"/>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Necessary</a:t>
            </a:r>
          </a:p>
        </p:txBody>
      </p:sp>
      <p:sp>
        <p:nvSpPr>
          <p:cNvPr id="551" name="Prioritized"/>
          <p:cNvSpPr txBox="1"/>
          <p:nvPr/>
        </p:nvSpPr>
        <p:spPr>
          <a:xfrm>
            <a:off x="6683550" y="8673393"/>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Prioritized</a:t>
            </a:r>
          </a:p>
        </p:txBody>
      </p:sp>
      <p:sp>
        <p:nvSpPr>
          <p:cNvPr id="552" name="There are several characteristics of good requirements"/>
          <p:cNvSpPr txBox="1"/>
          <p:nvPr/>
        </p:nvSpPr>
        <p:spPr>
          <a:xfrm>
            <a:off x="3385823" y="4755295"/>
            <a:ext cx="17612354" cy="146914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000"/>
            </a:lvl1pPr>
          </a:lstStyle>
          <a:p>
            <a:r>
              <a:t>There are several characteristics of good requirements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546"/>
                                        </p:tgtEl>
                                        <p:attrNameLst>
                                          <p:attrName>style.visibility</p:attrName>
                                        </p:attrNameLst>
                                      </p:cBhvr>
                                      <p:to>
                                        <p:strVal val="visible"/>
                                      </p:to>
                                    </p:set>
                                    <p:anim calcmode="lin" valueType="num">
                                      <p:cBhvr>
                                        <p:cTn id="7" dur="500" fill="hold"/>
                                        <p:tgtEl>
                                          <p:spTgt spid="546"/>
                                        </p:tgtEl>
                                        <p:attrNameLst>
                                          <p:attrName>ppt_w</p:attrName>
                                        </p:attrNameLst>
                                      </p:cBhvr>
                                      <p:tavLst>
                                        <p:tav tm="0">
                                          <p:val>
                                            <p:fltVal val="0"/>
                                          </p:val>
                                        </p:tav>
                                        <p:tav tm="100000">
                                          <p:val>
                                            <p:strVal val="#ppt_w"/>
                                          </p:val>
                                        </p:tav>
                                      </p:tavLst>
                                    </p:anim>
                                    <p:anim calcmode="lin" valueType="num">
                                      <p:cBhvr>
                                        <p:cTn id="8" dur="500" fill="hold"/>
                                        <p:tgtEl>
                                          <p:spTgt spid="54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551"/>
                                        </p:tgtEl>
                                        <p:attrNameLst>
                                          <p:attrName>style.visibility</p:attrName>
                                        </p:attrNameLst>
                                      </p:cBhvr>
                                      <p:to>
                                        <p:strVal val="visible"/>
                                      </p:to>
                                    </p:set>
                                    <p:anim calcmode="lin" valueType="num">
                                      <p:cBhvr>
                                        <p:cTn id="12" dur="500" fill="hold"/>
                                        <p:tgtEl>
                                          <p:spTgt spid="551"/>
                                        </p:tgtEl>
                                        <p:attrNameLst>
                                          <p:attrName>ppt_w</p:attrName>
                                        </p:attrNameLst>
                                      </p:cBhvr>
                                      <p:tavLst>
                                        <p:tav tm="0">
                                          <p:val>
                                            <p:fltVal val="0"/>
                                          </p:val>
                                        </p:tav>
                                        <p:tav tm="100000">
                                          <p:val>
                                            <p:strVal val="#ppt_w"/>
                                          </p:val>
                                        </p:tav>
                                      </p:tavLst>
                                    </p:anim>
                                    <p:anim calcmode="lin" valueType="num">
                                      <p:cBhvr>
                                        <p:cTn id="13" dur="500" fill="hold"/>
                                        <p:tgtEl>
                                          <p:spTgt spid="55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iterate>
                                    <p:tmAbs val="0"/>
                                  </p:iterate>
                                  <p:childTnLst>
                                    <p:set>
                                      <p:cBhvr>
                                        <p:cTn id="16" fill="hold"/>
                                        <p:tgtEl>
                                          <p:spTgt spid="549"/>
                                        </p:tgtEl>
                                        <p:attrNameLst>
                                          <p:attrName>style.visibility</p:attrName>
                                        </p:attrNameLst>
                                      </p:cBhvr>
                                      <p:to>
                                        <p:strVal val="visible"/>
                                      </p:to>
                                    </p:set>
                                    <p:anim calcmode="lin" valueType="num">
                                      <p:cBhvr>
                                        <p:cTn id="17" dur="500" fill="hold"/>
                                        <p:tgtEl>
                                          <p:spTgt spid="549"/>
                                        </p:tgtEl>
                                        <p:attrNameLst>
                                          <p:attrName>ppt_w</p:attrName>
                                        </p:attrNameLst>
                                      </p:cBhvr>
                                      <p:tavLst>
                                        <p:tav tm="0">
                                          <p:val>
                                            <p:fltVal val="0"/>
                                          </p:val>
                                        </p:tav>
                                        <p:tav tm="100000">
                                          <p:val>
                                            <p:strVal val="#ppt_w"/>
                                          </p:val>
                                        </p:tav>
                                      </p:tavLst>
                                    </p:anim>
                                    <p:anim calcmode="lin" valueType="num">
                                      <p:cBhvr>
                                        <p:cTn id="18" dur="500" fill="hold"/>
                                        <p:tgtEl>
                                          <p:spTgt spid="54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4" nodeType="afterEffect">
                                  <p:stCondLst>
                                    <p:cond delay="0"/>
                                  </p:stCondLst>
                                  <p:iterate>
                                    <p:tmAbs val="0"/>
                                  </p:iterate>
                                  <p:childTnLst>
                                    <p:set>
                                      <p:cBhvr>
                                        <p:cTn id="21" fill="hold"/>
                                        <p:tgtEl>
                                          <p:spTgt spid="548"/>
                                        </p:tgtEl>
                                        <p:attrNameLst>
                                          <p:attrName>style.visibility</p:attrName>
                                        </p:attrNameLst>
                                      </p:cBhvr>
                                      <p:to>
                                        <p:strVal val="visible"/>
                                      </p:to>
                                    </p:set>
                                    <p:anim calcmode="lin" valueType="num">
                                      <p:cBhvr>
                                        <p:cTn id="22" dur="500" fill="hold"/>
                                        <p:tgtEl>
                                          <p:spTgt spid="548"/>
                                        </p:tgtEl>
                                        <p:attrNameLst>
                                          <p:attrName>ppt_w</p:attrName>
                                        </p:attrNameLst>
                                      </p:cBhvr>
                                      <p:tavLst>
                                        <p:tav tm="0">
                                          <p:val>
                                            <p:fltVal val="0"/>
                                          </p:val>
                                        </p:tav>
                                        <p:tav tm="100000">
                                          <p:val>
                                            <p:strVal val="#ppt_w"/>
                                          </p:val>
                                        </p:tav>
                                      </p:tavLst>
                                    </p:anim>
                                    <p:anim calcmode="lin" valueType="num">
                                      <p:cBhvr>
                                        <p:cTn id="23" dur="500" fill="hold"/>
                                        <p:tgtEl>
                                          <p:spTgt spid="54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5" nodeType="afterEffect">
                                  <p:stCondLst>
                                    <p:cond delay="0"/>
                                  </p:stCondLst>
                                  <p:iterate>
                                    <p:tmAbs val="0"/>
                                  </p:iterate>
                                  <p:childTnLst>
                                    <p:set>
                                      <p:cBhvr>
                                        <p:cTn id="26" fill="hold"/>
                                        <p:tgtEl>
                                          <p:spTgt spid="547"/>
                                        </p:tgtEl>
                                        <p:attrNameLst>
                                          <p:attrName>style.visibility</p:attrName>
                                        </p:attrNameLst>
                                      </p:cBhvr>
                                      <p:to>
                                        <p:strVal val="visible"/>
                                      </p:to>
                                    </p:set>
                                    <p:anim calcmode="lin" valueType="num">
                                      <p:cBhvr>
                                        <p:cTn id="27" dur="500" fill="hold"/>
                                        <p:tgtEl>
                                          <p:spTgt spid="547"/>
                                        </p:tgtEl>
                                        <p:attrNameLst>
                                          <p:attrName>ppt_w</p:attrName>
                                        </p:attrNameLst>
                                      </p:cBhvr>
                                      <p:tavLst>
                                        <p:tav tm="0">
                                          <p:val>
                                            <p:fltVal val="0"/>
                                          </p:val>
                                        </p:tav>
                                        <p:tav tm="100000">
                                          <p:val>
                                            <p:strVal val="#ppt_w"/>
                                          </p:val>
                                        </p:tav>
                                      </p:tavLst>
                                    </p:anim>
                                    <p:anim calcmode="lin" valueType="num">
                                      <p:cBhvr>
                                        <p:cTn id="28" dur="500" fill="hold"/>
                                        <p:tgtEl>
                                          <p:spTgt spid="547"/>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6" nodeType="afterEffect">
                                  <p:stCondLst>
                                    <p:cond delay="0"/>
                                  </p:stCondLst>
                                  <p:iterate>
                                    <p:tmAbs val="0"/>
                                  </p:iterate>
                                  <p:childTnLst>
                                    <p:set>
                                      <p:cBhvr>
                                        <p:cTn id="31" fill="hold"/>
                                        <p:tgtEl>
                                          <p:spTgt spid="550"/>
                                        </p:tgtEl>
                                        <p:attrNameLst>
                                          <p:attrName>style.visibility</p:attrName>
                                        </p:attrNameLst>
                                      </p:cBhvr>
                                      <p:to>
                                        <p:strVal val="visible"/>
                                      </p:to>
                                    </p:set>
                                    <p:anim calcmode="lin" valueType="num">
                                      <p:cBhvr>
                                        <p:cTn id="32" dur="500" fill="hold"/>
                                        <p:tgtEl>
                                          <p:spTgt spid="550"/>
                                        </p:tgtEl>
                                        <p:attrNameLst>
                                          <p:attrName>ppt_w</p:attrName>
                                        </p:attrNameLst>
                                      </p:cBhvr>
                                      <p:tavLst>
                                        <p:tav tm="0">
                                          <p:val>
                                            <p:fltVal val="0"/>
                                          </p:val>
                                        </p:tav>
                                        <p:tav tm="100000">
                                          <p:val>
                                            <p:strVal val="#ppt_w"/>
                                          </p:val>
                                        </p:tav>
                                      </p:tavLst>
                                    </p:anim>
                                    <p:anim calcmode="lin" valueType="num">
                                      <p:cBhvr>
                                        <p:cTn id="33" dur="500" fill="hold"/>
                                        <p:tgtEl>
                                          <p:spTgt spid="550"/>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7" nodeType="afterEffect">
                                  <p:stCondLst>
                                    <p:cond delay="0"/>
                                  </p:stCondLst>
                                  <p:iterate>
                                    <p:tmAbs val="0"/>
                                  </p:iterate>
                                  <p:childTnLst>
                                    <p:set>
                                      <p:cBhvr>
                                        <p:cTn id="36" fill="hold"/>
                                        <p:tgtEl>
                                          <p:spTgt spid="545"/>
                                        </p:tgtEl>
                                        <p:attrNameLst>
                                          <p:attrName>style.visibility</p:attrName>
                                        </p:attrNameLst>
                                      </p:cBhvr>
                                      <p:to>
                                        <p:strVal val="visible"/>
                                      </p:to>
                                    </p:set>
                                    <p:anim calcmode="lin" valueType="num">
                                      <p:cBhvr>
                                        <p:cTn id="37" dur="500" fill="hold"/>
                                        <p:tgtEl>
                                          <p:spTgt spid="545"/>
                                        </p:tgtEl>
                                        <p:attrNameLst>
                                          <p:attrName>ppt_w</p:attrName>
                                        </p:attrNameLst>
                                      </p:cBhvr>
                                      <p:tavLst>
                                        <p:tav tm="0">
                                          <p:val>
                                            <p:fltVal val="0"/>
                                          </p:val>
                                        </p:tav>
                                        <p:tav tm="100000">
                                          <p:val>
                                            <p:strVal val="#ppt_w"/>
                                          </p:val>
                                        </p:tav>
                                      </p:tavLst>
                                    </p:anim>
                                    <p:anim calcmode="lin" valueType="num">
                                      <p:cBhvr>
                                        <p:cTn id="38" dur="500" fill="hold"/>
                                        <p:tgtEl>
                                          <p:spTgt spid="5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 grpId="7" animBg="1" advAuto="0"/>
      <p:bldP spid="546" grpId="1" animBg="1" advAuto="0"/>
      <p:bldP spid="547" grpId="5" animBg="1" advAuto="0"/>
      <p:bldP spid="548" grpId="4" animBg="1" advAuto="0"/>
      <p:bldP spid="549" grpId="3" animBg="1" advAuto="0"/>
      <p:bldP spid="550" grpId="6" animBg="1" advAuto="0"/>
      <p:bldP spid="551"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96"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97"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98" name="Slide Number"/>
          <p:cNvSpPr txBox="1">
            <a:spLocks noGrp="1"/>
          </p:cNvSpPr>
          <p:nvPr>
            <p:ph type="sldNum" sz="quarter" idx="2"/>
          </p:nvPr>
        </p:nvSpPr>
        <p:spPr>
          <a:xfrm>
            <a:off x="23206738" y="12981426"/>
            <a:ext cx="257176" cy="3714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99"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200"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201" name="Agenda"/>
          <p:cNvSpPr txBox="1">
            <a:spLocks noGrp="1"/>
          </p:cNvSpPr>
          <p:nvPr>
            <p:ph type="title"/>
          </p:nvPr>
        </p:nvSpPr>
        <p:spPr>
          <a:xfrm>
            <a:off x="4833937" y="1654740"/>
            <a:ext cx="14716126" cy="1931266"/>
          </a:xfrm>
          <a:prstGeom prst="rect">
            <a:avLst/>
          </a:prstGeom>
        </p:spPr>
        <p:txBody>
          <a:bodyPr>
            <a:normAutofit fontScale="90000"/>
          </a:bodyPr>
          <a:lstStyle/>
          <a:p>
            <a:r>
              <a:t>Agenda</a:t>
            </a:r>
          </a:p>
        </p:txBody>
      </p:sp>
      <p:sp>
        <p:nvSpPr>
          <p:cNvPr id="202" name="Why Requirements?"/>
          <p:cNvSpPr txBox="1">
            <a:spLocks noGrp="1"/>
          </p:cNvSpPr>
          <p:nvPr>
            <p:ph type="body" sz="quarter" idx="1"/>
          </p:nvPr>
        </p:nvSpPr>
        <p:spPr>
          <a:xfrm>
            <a:off x="2080161" y="4263900"/>
            <a:ext cx="20223678" cy="1195586"/>
          </a:xfrm>
          <a:prstGeom prst="rect">
            <a:avLst/>
          </a:prstGeom>
          <a:effectLst>
            <a:outerShdw blurRad="50800" dist="63500" dir="5400000" rotWithShape="0">
              <a:srgbClr val="000000"/>
            </a:outerShdw>
          </a:effectLst>
        </p:spPr>
        <p:txBody>
          <a:bodyPr/>
          <a:lstStyle>
            <a:lvl1pPr>
              <a:defRPr sz="6600"/>
            </a:lvl1pPr>
          </a:lstStyle>
          <a:p>
            <a:r>
              <a:t>Why Requirements?</a:t>
            </a:r>
          </a:p>
        </p:txBody>
      </p:sp>
      <p:sp>
        <p:nvSpPr>
          <p:cNvPr id="203"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204" name="Requirements of Good Requirements"/>
          <p:cNvSpPr txBox="1"/>
          <p:nvPr/>
        </p:nvSpPr>
        <p:spPr>
          <a:xfrm>
            <a:off x="2080161" y="6933464"/>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Requirements of Good Requirements</a:t>
            </a:r>
          </a:p>
        </p:txBody>
      </p:sp>
      <p:sp>
        <p:nvSpPr>
          <p:cNvPr id="205" name="Organizing Them"/>
          <p:cNvSpPr txBox="1"/>
          <p:nvPr/>
        </p:nvSpPr>
        <p:spPr>
          <a:xfrm>
            <a:off x="2080161" y="9605766"/>
            <a:ext cx="20223678" cy="119011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Organizing Them</a:t>
            </a:r>
          </a:p>
        </p:txBody>
      </p:sp>
      <p:sp>
        <p:nvSpPr>
          <p:cNvPr id="206" name="Where Do We Find Them?"/>
          <p:cNvSpPr txBox="1"/>
          <p:nvPr/>
        </p:nvSpPr>
        <p:spPr>
          <a:xfrm>
            <a:off x="2080161" y="8268246"/>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Where Do We Find Them?</a:t>
            </a:r>
          </a:p>
        </p:txBody>
      </p:sp>
      <p:sp>
        <p:nvSpPr>
          <p:cNvPr id="207" name="Writing Requirements"/>
          <p:cNvSpPr txBox="1"/>
          <p:nvPr/>
        </p:nvSpPr>
        <p:spPr>
          <a:xfrm>
            <a:off x="2080161" y="5598682"/>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Writing Requirements</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555"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55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55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
        <p:nvSpPr>
          <p:cNvPr id="55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55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560" name="Requirements"/>
          <p:cNvSpPr txBox="1">
            <a:spLocks noGrp="1"/>
          </p:cNvSpPr>
          <p:nvPr>
            <p:ph type="title"/>
          </p:nvPr>
        </p:nvSpPr>
        <p:spPr>
          <a:xfrm>
            <a:off x="4833937" y="1320659"/>
            <a:ext cx="14716126" cy="1459243"/>
          </a:xfrm>
          <a:prstGeom prst="rect">
            <a:avLst/>
          </a:prstGeom>
        </p:spPr>
        <p:txBody>
          <a:bodyPr>
            <a:normAutofit fontScale="90000"/>
          </a:bodyPr>
          <a:lstStyle>
            <a:lvl1pPr defTabSz="624363">
              <a:defRPr sz="9120"/>
            </a:lvl1pPr>
          </a:lstStyle>
          <a:p>
            <a:r>
              <a:t>Requirements</a:t>
            </a:r>
          </a:p>
        </p:txBody>
      </p:sp>
      <p:sp>
        <p:nvSpPr>
          <p:cNvPr id="561" name="Good Requirements Will Exhibit These Characteristics"/>
          <p:cNvSpPr txBox="1">
            <a:spLocks noGrp="1"/>
          </p:cNvSpPr>
          <p:nvPr>
            <p:ph type="body" sz="half" idx="1"/>
          </p:nvPr>
        </p:nvSpPr>
        <p:spPr>
          <a:xfrm>
            <a:off x="7585305" y="4689309"/>
            <a:ext cx="10871156" cy="6190124"/>
          </a:xfrm>
          <a:prstGeom prst="rect">
            <a:avLst/>
          </a:prstGeom>
          <a:effectLst>
            <a:outerShdw blurRad="50800" dist="63500" dir="5400000" rotWithShape="0">
              <a:srgbClr val="000000"/>
            </a:outerShdw>
          </a:effectLst>
        </p:spPr>
        <p:txBody>
          <a:bodyPr/>
          <a:lstStyle>
            <a:lvl1pPr algn="l">
              <a:defRPr sz="7200"/>
            </a:lvl1pPr>
          </a:lstStyle>
          <a:p>
            <a:r>
              <a:t>Good Requirements Will Exhibit These Characteristics</a:t>
            </a:r>
          </a:p>
        </p:txBody>
      </p:sp>
      <p:sp>
        <p:nvSpPr>
          <p:cNvPr id="56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563" name="of Good Requirements"/>
          <p:cNvSpPr txBox="1"/>
          <p:nvPr/>
        </p:nvSpPr>
        <p:spPr>
          <a:xfrm>
            <a:off x="4833937" y="2627624"/>
            <a:ext cx="14716126" cy="96893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400"/>
            </a:lvl1pPr>
          </a:lstStyle>
          <a:p>
            <a:r>
              <a:t>of Good Requirements</a:t>
            </a:r>
          </a:p>
        </p:txBody>
      </p:sp>
      <p:sp>
        <p:nvSpPr>
          <p:cNvPr id="564" name="Verifiable"/>
          <p:cNvSpPr txBox="1"/>
          <p:nvPr/>
        </p:nvSpPr>
        <p:spPr>
          <a:xfrm>
            <a:off x="2279920" y="7226534"/>
            <a:ext cx="4275703"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Verifiable</a:t>
            </a:r>
          </a:p>
        </p:txBody>
      </p:sp>
      <p:sp>
        <p:nvSpPr>
          <p:cNvPr id="565" name="Traceable"/>
          <p:cNvSpPr txBox="1"/>
          <p:nvPr/>
        </p:nvSpPr>
        <p:spPr>
          <a:xfrm>
            <a:off x="2279920" y="8194691"/>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Traceable</a:t>
            </a:r>
          </a:p>
        </p:txBody>
      </p:sp>
      <p:sp>
        <p:nvSpPr>
          <p:cNvPr id="566" name="Focused"/>
          <p:cNvSpPr txBox="1"/>
          <p:nvPr/>
        </p:nvSpPr>
        <p:spPr>
          <a:xfrm>
            <a:off x="2279920" y="6258376"/>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Focused</a:t>
            </a:r>
          </a:p>
        </p:txBody>
      </p:sp>
      <p:sp>
        <p:nvSpPr>
          <p:cNvPr id="567" name="Unambiguous"/>
          <p:cNvSpPr txBox="1"/>
          <p:nvPr/>
        </p:nvSpPr>
        <p:spPr>
          <a:xfrm>
            <a:off x="2279920" y="9162849"/>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Unambiguous</a:t>
            </a:r>
          </a:p>
        </p:txBody>
      </p:sp>
      <p:sp>
        <p:nvSpPr>
          <p:cNvPr id="568" name="Correct"/>
          <p:cNvSpPr txBox="1"/>
          <p:nvPr/>
        </p:nvSpPr>
        <p:spPr>
          <a:xfrm>
            <a:off x="2279920" y="4322062"/>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Correct</a:t>
            </a:r>
          </a:p>
        </p:txBody>
      </p:sp>
      <p:sp>
        <p:nvSpPr>
          <p:cNvPr id="569" name="Necessary"/>
          <p:cNvSpPr txBox="1"/>
          <p:nvPr/>
        </p:nvSpPr>
        <p:spPr>
          <a:xfrm>
            <a:off x="2279920" y="5290219"/>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Necessary</a:t>
            </a:r>
          </a:p>
        </p:txBody>
      </p:sp>
      <p:sp>
        <p:nvSpPr>
          <p:cNvPr id="570" name="Prioritized"/>
          <p:cNvSpPr txBox="1"/>
          <p:nvPr/>
        </p:nvSpPr>
        <p:spPr>
          <a:xfrm>
            <a:off x="2279920" y="10131006"/>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Prioritized</a:t>
            </a:r>
          </a:p>
        </p:txBody>
      </p:sp>
      <p:pic>
        <p:nvPicPr>
          <p:cNvPr id="571" name="Line Line" descr="Line Line"/>
          <p:cNvPicPr>
            <a:picLocks/>
          </p:cNvPicPr>
          <p:nvPr/>
        </p:nvPicPr>
        <p:blipFill>
          <a:blip r:embed="rId3">
            <a:extLst/>
          </a:blip>
          <a:stretch>
            <a:fillRect/>
          </a:stretch>
        </p:blipFill>
        <p:spPr>
          <a:xfrm rot="16200000">
            <a:off x="3657902" y="7765623"/>
            <a:ext cx="6825125" cy="101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575"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57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57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
        <p:nvSpPr>
          <p:cNvPr id="57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57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580" name="Requirements"/>
          <p:cNvSpPr txBox="1">
            <a:spLocks noGrp="1"/>
          </p:cNvSpPr>
          <p:nvPr>
            <p:ph type="title"/>
          </p:nvPr>
        </p:nvSpPr>
        <p:spPr>
          <a:xfrm>
            <a:off x="4833937" y="1320659"/>
            <a:ext cx="14716126" cy="1459243"/>
          </a:xfrm>
          <a:prstGeom prst="rect">
            <a:avLst/>
          </a:prstGeom>
        </p:spPr>
        <p:txBody>
          <a:bodyPr>
            <a:normAutofit fontScale="90000"/>
          </a:bodyPr>
          <a:lstStyle>
            <a:lvl1pPr defTabSz="624363">
              <a:defRPr sz="9120"/>
            </a:lvl1pPr>
          </a:lstStyle>
          <a:p>
            <a:r>
              <a:t>Requirements</a:t>
            </a:r>
          </a:p>
        </p:txBody>
      </p:sp>
      <p:sp>
        <p:nvSpPr>
          <p:cNvPr id="581" name="The best way to ensure correctness is to have experts review the requirement"/>
          <p:cNvSpPr txBox="1">
            <a:spLocks noGrp="1"/>
          </p:cNvSpPr>
          <p:nvPr>
            <p:ph type="body" sz="quarter" idx="1"/>
          </p:nvPr>
        </p:nvSpPr>
        <p:spPr>
          <a:xfrm>
            <a:off x="7591783" y="4322062"/>
            <a:ext cx="12731143" cy="1992477"/>
          </a:xfrm>
          <a:prstGeom prst="rect">
            <a:avLst/>
          </a:prstGeom>
          <a:effectLst>
            <a:outerShdw blurRad="50800" dist="63500" dir="5400000" rotWithShape="0">
              <a:srgbClr val="000000"/>
            </a:outerShdw>
          </a:effectLst>
        </p:spPr>
        <p:txBody>
          <a:bodyPr/>
          <a:lstStyle>
            <a:lvl1pPr algn="l">
              <a:defRPr sz="5600"/>
            </a:lvl1pPr>
          </a:lstStyle>
          <a:p>
            <a:r>
              <a:t>The best way to ensure correctness is to have experts review the requirement</a:t>
            </a:r>
          </a:p>
        </p:txBody>
      </p:sp>
      <p:sp>
        <p:nvSpPr>
          <p:cNvPr id="58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583" name="of Good Requirements"/>
          <p:cNvSpPr txBox="1"/>
          <p:nvPr/>
        </p:nvSpPr>
        <p:spPr>
          <a:xfrm>
            <a:off x="4833937" y="2627624"/>
            <a:ext cx="14716126" cy="96893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400"/>
            </a:lvl1pPr>
          </a:lstStyle>
          <a:p>
            <a:r>
              <a:t>of Good Requirements</a:t>
            </a:r>
          </a:p>
        </p:txBody>
      </p:sp>
      <p:sp>
        <p:nvSpPr>
          <p:cNvPr id="584" name="Verifiable"/>
          <p:cNvSpPr txBox="1"/>
          <p:nvPr/>
        </p:nvSpPr>
        <p:spPr>
          <a:xfrm>
            <a:off x="2286398" y="7226534"/>
            <a:ext cx="4275703"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Verifiable</a:t>
            </a:r>
          </a:p>
        </p:txBody>
      </p:sp>
      <p:sp>
        <p:nvSpPr>
          <p:cNvPr id="585" name="Traceable"/>
          <p:cNvSpPr txBox="1"/>
          <p:nvPr/>
        </p:nvSpPr>
        <p:spPr>
          <a:xfrm>
            <a:off x="2286398" y="8194691"/>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Traceable</a:t>
            </a:r>
          </a:p>
        </p:txBody>
      </p:sp>
      <p:sp>
        <p:nvSpPr>
          <p:cNvPr id="586" name="Focused"/>
          <p:cNvSpPr txBox="1"/>
          <p:nvPr/>
        </p:nvSpPr>
        <p:spPr>
          <a:xfrm>
            <a:off x="2286398" y="6258376"/>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Focused</a:t>
            </a:r>
          </a:p>
        </p:txBody>
      </p:sp>
      <p:sp>
        <p:nvSpPr>
          <p:cNvPr id="587" name="Unambiguous"/>
          <p:cNvSpPr txBox="1"/>
          <p:nvPr/>
        </p:nvSpPr>
        <p:spPr>
          <a:xfrm>
            <a:off x="2286398" y="9162849"/>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Unambiguous</a:t>
            </a:r>
          </a:p>
        </p:txBody>
      </p:sp>
      <p:sp>
        <p:nvSpPr>
          <p:cNvPr id="588" name="Correct"/>
          <p:cNvSpPr txBox="1"/>
          <p:nvPr/>
        </p:nvSpPr>
        <p:spPr>
          <a:xfrm>
            <a:off x="2286398" y="4322062"/>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Correct</a:t>
            </a:r>
          </a:p>
        </p:txBody>
      </p:sp>
      <p:sp>
        <p:nvSpPr>
          <p:cNvPr id="589" name="Necessary"/>
          <p:cNvSpPr txBox="1"/>
          <p:nvPr/>
        </p:nvSpPr>
        <p:spPr>
          <a:xfrm>
            <a:off x="2286398" y="5290219"/>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Necessary</a:t>
            </a:r>
          </a:p>
        </p:txBody>
      </p:sp>
      <p:sp>
        <p:nvSpPr>
          <p:cNvPr id="590" name="Prioritized"/>
          <p:cNvSpPr txBox="1"/>
          <p:nvPr/>
        </p:nvSpPr>
        <p:spPr>
          <a:xfrm>
            <a:off x="2286398" y="10131006"/>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Prioritized</a:t>
            </a:r>
          </a:p>
        </p:txBody>
      </p:sp>
      <p:pic>
        <p:nvPicPr>
          <p:cNvPr id="591" name="Line Line" descr="Line Line"/>
          <p:cNvPicPr>
            <a:picLocks/>
          </p:cNvPicPr>
          <p:nvPr/>
        </p:nvPicPr>
        <p:blipFill>
          <a:blip r:embed="rId3">
            <a:extLst/>
          </a:blip>
          <a:stretch>
            <a:fillRect/>
          </a:stretch>
        </p:blipFill>
        <p:spPr>
          <a:xfrm rot="16200000">
            <a:off x="3664379" y="7765623"/>
            <a:ext cx="6825125" cy="101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595"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59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59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sp>
        <p:nvSpPr>
          <p:cNvPr id="59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59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600" name="Requirements"/>
          <p:cNvSpPr txBox="1">
            <a:spLocks noGrp="1"/>
          </p:cNvSpPr>
          <p:nvPr>
            <p:ph type="title"/>
          </p:nvPr>
        </p:nvSpPr>
        <p:spPr>
          <a:xfrm>
            <a:off x="4833937" y="1320659"/>
            <a:ext cx="14716126" cy="1459243"/>
          </a:xfrm>
          <a:prstGeom prst="rect">
            <a:avLst/>
          </a:prstGeom>
        </p:spPr>
        <p:txBody>
          <a:bodyPr>
            <a:normAutofit fontScale="90000"/>
          </a:bodyPr>
          <a:lstStyle>
            <a:lvl1pPr defTabSz="624363">
              <a:defRPr sz="9120"/>
            </a:lvl1pPr>
          </a:lstStyle>
          <a:p>
            <a:r>
              <a:t>Requirements</a:t>
            </a:r>
          </a:p>
        </p:txBody>
      </p:sp>
      <p:sp>
        <p:nvSpPr>
          <p:cNvPr id="601" name="Is the requirement really required?  Determine where the it came from and ensure it was from a source of authority.  Reduce “gold-plating” by repeatedly asking Why until you find the source"/>
          <p:cNvSpPr txBox="1">
            <a:spLocks noGrp="1"/>
          </p:cNvSpPr>
          <p:nvPr>
            <p:ph type="body" sz="quarter" idx="1"/>
          </p:nvPr>
        </p:nvSpPr>
        <p:spPr>
          <a:xfrm>
            <a:off x="7591783" y="5432963"/>
            <a:ext cx="14890912" cy="3053274"/>
          </a:xfrm>
          <a:prstGeom prst="rect">
            <a:avLst/>
          </a:prstGeom>
          <a:effectLst>
            <a:outerShdw blurRad="50800" dist="63500" dir="5400000" rotWithShape="0">
              <a:srgbClr val="000000"/>
            </a:outerShdw>
          </a:effectLst>
        </p:spPr>
        <p:txBody>
          <a:bodyPr>
            <a:normAutofit lnSpcReduction="10000"/>
          </a:bodyPr>
          <a:lstStyle/>
          <a:p>
            <a:pPr algn="l" defTabSz="739378">
              <a:defRPr sz="5040"/>
            </a:pPr>
            <a:r>
              <a:t>Is the requirement really required?  Determine where the it came from and ensure it was from a source of authority.  Reduce “gold-plating” by repeatedly asking </a:t>
            </a:r>
            <a:r>
              <a:rPr i="1">
                <a:solidFill>
                  <a:srgbClr val="FFFF96"/>
                </a:solidFill>
                <a:latin typeface="Gill Sans"/>
                <a:ea typeface="Gill Sans"/>
                <a:cs typeface="Gill Sans"/>
                <a:sym typeface="Gill Sans"/>
              </a:rPr>
              <a:t>Why</a:t>
            </a:r>
            <a:r>
              <a:t> until you find the source</a:t>
            </a:r>
          </a:p>
        </p:txBody>
      </p:sp>
      <p:sp>
        <p:nvSpPr>
          <p:cNvPr id="60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603" name="of Good Requirements"/>
          <p:cNvSpPr txBox="1"/>
          <p:nvPr/>
        </p:nvSpPr>
        <p:spPr>
          <a:xfrm>
            <a:off x="4833937" y="2627624"/>
            <a:ext cx="14716126" cy="96893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400"/>
            </a:lvl1pPr>
          </a:lstStyle>
          <a:p>
            <a:r>
              <a:t>of Good Requirements</a:t>
            </a:r>
          </a:p>
        </p:txBody>
      </p:sp>
      <p:sp>
        <p:nvSpPr>
          <p:cNvPr id="604" name="Verifiable"/>
          <p:cNvSpPr txBox="1"/>
          <p:nvPr/>
        </p:nvSpPr>
        <p:spPr>
          <a:xfrm>
            <a:off x="2286398" y="7226534"/>
            <a:ext cx="4275703"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Verifiable</a:t>
            </a:r>
          </a:p>
        </p:txBody>
      </p:sp>
      <p:sp>
        <p:nvSpPr>
          <p:cNvPr id="605" name="Traceable"/>
          <p:cNvSpPr txBox="1"/>
          <p:nvPr/>
        </p:nvSpPr>
        <p:spPr>
          <a:xfrm>
            <a:off x="2286398" y="8194691"/>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Traceable</a:t>
            </a:r>
          </a:p>
        </p:txBody>
      </p:sp>
      <p:sp>
        <p:nvSpPr>
          <p:cNvPr id="606" name="Focused"/>
          <p:cNvSpPr txBox="1"/>
          <p:nvPr/>
        </p:nvSpPr>
        <p:spPr>
          <a:xfrm>
            <a:off x="2286398" y="6258376"/>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Focused</a:t>
            </a:r>
          </a:p>
        </p:txBody>
      </p:sp>
      <p:sp>
        <p:nvSpPr>
          <p:cNvPr id="607" name="Unambiguous"/>
          <p:cNvSpPr txBox="1"/>
          <p:nvPr/>
        </p:nvSpPr>
        <p:spPr>
          <a:xfrm>
            <a:off x="2286398" y="9162849"/>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Unambiguous</a:t>
            </a:r>
          </a:p>
        </p:txBody>
      </p:sp>
      <p:sp>
        <p:nvSpPr>
          <p:cNvPr id="608" name="Correct"/>
          <p:cNvSpPr txBox="1"/>
          <p:nvPr/>
        </p:nvSpPr>
        <p:spPr>
          <a:xfrm>
            <a:off x="2286398" y="4322062"/>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Correct</a:t>
            </a:r>
          </a:p>
        </p:txBody>
      </p:sp>
      <p:sp>
        <p:nvSpPr>
          <p:cNvPr id="609" name="Necessary"/>
          <p:cNvSpPr txBox="1"/>
          <p:nvPr/>
        </p:nvSpPr>
        <p:spPr>
          <a:xfrm>
            <a:off x="2286398" y="5290219"/>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Necessary</a:t>
            </a:r>
          </a:p>
        </p:txBody>
      </p:sp>
      <p:sp>
        <p:nvSpPr>
          <p:cNvPr id="610" name="Prioritized"/>
          <p:cNvSpPr txBox="1"/>
          <p:nvPr/>
        </p:nvSpPr>
        <p:spPr>
          <a:xfrm>
            <a:off x="2286398" y="10131006"/>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Prioritized</a:t>
            </a:r>
          </a:p>
        </p:txBody>
      </p:sp>
      <p:pic>
        <p:nvPicPr>
          <p:cNvPr id="611" name="Line Line" descr="Line Line"/>
          <p:cNvPicPr>
            <a:picLocks/>
          </p:cNvPicPr>
          <p:nvPr/>
        </p:nvPicPr>
        <p:blipFill>
          <a:blip r:embed="rId3">
            <a:extLst/>
          </a:blip>
          <a:stretch>
            <a:fillRect/>
          </a:stretch>
        </p:blipFill>
        <p:spPr>
          <a:xfrm rot="16200000">
            <a:off x="3664379" y="7765623"/>
            <a:ext cx="6825125" cy="101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615"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61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61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
        <p:nvSpPr>
          <p:cNvPr id="61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61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620" name="Requirements"/>
          <p:cNvSpPr txBox="1">
            <a:spLocks noGrp="1"/>
          </p:cNvSpPr>
          <p:nvPr>
            <p:ph type="title"/>
          </p:nvPr>
        </p:nvSpPr>
        <p:spPr>
          <a:xfrm>
            <a:off x="4833937" y="1320659"/>
            <a:ext cx="14716126" cy="1459243"/>
          </a:xfrm>
          <a:prstGeom prst="rect">
            <a:avLst/>
          </a:prstGeom>
        </p:spPr>
        <p:txBody>
          <a:bodyPr>
            <a:normAutofit fontScale="90000"/>
          </a:bodyPr>
          <a:lstStyle>
            <a:lvl1pPr defTabSz="624363">
              <a:defRPr sz="9120"/>
            </a:lvl1pPr>
          </a:lstStyle>
          <a:p>
            <a:r>
              <a:t>Requirements</a:t>
            </a:r>
          </a:p>
        </p:txBody>
      </p:sp>
      <p:sp>
        <p:nvSpPr>
          <p:cNvPr id="621" name="A requirement should address a single, testable need…"/>
          <p:cNvSpPr txBox="1">
            <a:spLocks noGrp="1"/>
          </p:cNvSpPr>
          <p:nvPr>
            <p:ph type="body" sz="half" idx="1"/>
          </p:nvPr>
        </p:nvSpPr>
        <p:spPr>
          <a:xfrm>
            <a:off x="7591783" y="5908509"/>
            <a:ext cx="15151311" cy="5150461"/>
          </a:xfrm>
          <a:prstGeom prst="rect">
            <a:avLst/>
          </a:prstGeom>
          <a:effectLst>
            <a:outerShdw blurRad="50800" dist="63500" dir="5400000" rotWithShape="0">
              <a:srgbClr val="000000"/>
            </a:outerShdw>
          </a:effectLst>
        </p:spPr>
        <p:txBody>
          <a:bodyPr/>
          <a:lstStyle/>
          <a:p>
            <a:pPr algn="l">
              <a:defRPr sz="5600"/>
            </a:pPr>
            <a:r>
              <a:t>A requirement should address</a:t>
            </a:r>
            <a:br/>
            <a:r>
              <a:t>a single, testable need</a:t>
            </a:r>
          </a:p>
          <a:p>
            <a:pPr algn="l">
              <a:defRPr sz="5600"/>
            </a:pPr>
            <a:endParaRPr/>
          </a:p>
          <a:p>
            <a:pPr algn="l">
              <a:defRPr sz="5600"/>
            </a:pPr>
            <a:r>
              <a:t>Break compound requirements</a:t>
            </a:r>
            <a:br/>
            <a:r>
              <a:t>into separate statements</a:t>
            </a:r>
          </a:p>
        </p:txBody>
      </p:sp>
      <p:sp>
        <p:nvSpPr>
          <p:cNvPr id="62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623" name="of Good Requirements"/>
          <p:cNvSpPr txBox="1"/>
          <p:nvPr/>
        </p:nvSpPr>
        <p:spPr>
          <a:xfrm>
            <a:off x="4833937" y="2627624"/>
            <a:ext cx="14716126" cy="96893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400"/>
            </a:lvl1pPr>
          </a:lstStyle>
          <a:p>
            <a:r>
              <a:t>of Good Requirements</a:t>
            </a:r>
          </a:p>
        </p:txBody>
      </p:sp>
      <p:sp>
        <p:nvSpPr>
          <p:cNvPr id="624" name="Verifiable"/>
          <p:cNvSpPr txBox="1"/>
          <p:nvPr/>
        </p:nvSpPr>
        <p:spPr>
          <a:xfrm>
            <a:off x="2286398" y="7226534"/>
            <a:ext cx="4275703"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Verifiable</a:t>
            </a:r>
          </a:p>
        </p:txBody>
      </p:sp>
      <p:sp>
        <p:nvSpPr>
          <p:cNvPr id="625" name="Traceable"/>
          <p:cNvSpPr txBox="1"/>
          <p:nvPr/>
        </p:nvSpPr>
        <p:spPr>
          <a:xfrm>
            <a:off x="2286398" y="8194691"/>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Traceable</a:t>
            </a:r>
          </a:p>
        </p:txBody>
      </p:sp>
      <p:sp>
        <p:nvSpPr>
          <p:cNvPr id="626" name="Focused"/>
          <p:cNvSpPr txBox="1"/>
          <p:nvPr/>
        </p:nvSpPr>
        <p:spPr>
          <a:xfrm>
            <a:off x="2286398" y="6258376"/>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Focused</a:t>
            </a:r>
          </a:p>
        </p:txBody>
      </p:sp>
      <p:sp>
        <p:nvSpPr>
          <p:cNvPr id="627" name="Unambiguous"/>
          <p:cNvSpPr txBox="1"/>
          <p:nvPr/>
        </p:nvSpPr>
        <p:spPr>
          <a:xfrm>
            <a:off x="2286398" y="9162849"/>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Unambiguous</a:t>
            </a:r>
          </a:p>
        </p:txBody>
      </p:sp>
      <p:sp>
        <p:nvSpPr>
          <p:cNvPr id="628" name="Correct"/>
          <p:cNvSpPr txBox="1"/>
          <p:nvPr/>
        </p:nvSpPr>
        <p:spPr>
          <a:xfrm>
            <a:off x="2286398" y="4322062"/>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Correct</a:t>
            </a:r>
          </a:p>
        </p:txBody>
      </p:sp>
      <p:sp>
        <p:nvSpPr>
          <p:cNvPr id="629" name="Necessary"/>
          <p:cNvSpPr txBox="1"/>
          <p:nvPr/>
        </p:nvSpPr>
        <p:spPr>
          <a:xfrm>
            <a:off x="2286398" y="5290219"/>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Necessary</a:t>
            </a:r>
          </a:p>
        </p:txBody>
      </p:sp>
      <p:sp>
        <p:nvSpPr>
          <p:cNvPr id="630" name="Prioritized"/>
          <p:cNvSpPr txBox="1"/>
          <p:nvPr/>
        </p:nvSpPr>
        <p:spPr>
          <a:xfrm>
            <a:off x="2286398" y="10131006"/>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Prioritized</a:t>
            </a:r>
          </a:p>
        </p:txBody>
      </p:sp>
      <p:pic>
        <p:nvPicPr>
          <p:cNvPr id="631" name="Line Line" descr="Line Line"/>
          <p:cNvPicPr>
            <a:picLocks/>
          </p:cNvPicPr>
          <p:nvPr/>
        </p:nvPicPr>
        <p:blipFill>
          <a:blip r:embed="rId3">
            <a:extLst/>
          </a:blip>
          <a:stretch>
            <a:fillRect/>
          </a:stretch>
        </p:blipFill>
        <p:spPr>
          <a:xfrm rot="16200000">
            <a:off x="3664379" y="7765623"/>
            <a:ext cx="6825125" cy="101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635"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63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63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sp>
        <p:nvSpPr>
          <p:cNvPr id="63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63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640" name="Requirements"/>
          <p:cNvSpPr txBox="1">
            <a:spLocks noGrp="1"/>
          </p:cNvSpPr>
          <p:nvPr>
            <p:ph type="title"/>
          </p:nvPr>
        </p:nvSpPr>
        <p:spPr>
          <a:xfrm>
            <a:off x="4833937" y="1320659"/>
            <a:ext cx="14716126" cy="1459243"/>
          </a:xfrm>
          <a:prstGeom prst="rect">
            <a:avLst/>
          </a:prstGeom>
        </p:spPr>
        <p:txBody>
          <a:bodyPr>
            <a:normAutofit fontScale="90000"/>
          </a:bodyPr>
          <a:lstStyle>
            <a:lvl1pPr defTabSz="624363">
              <a:defRPr sz="9120"/>
            </a:lvl1pPr>
          </a:lstStyle>
          <a:p>
            <a:r>
              <a:t>Requirements</a:t>
            </a:r>
          </a:p>
        </p:txBody>
      </p:sp>
      <p:sp>
        <p:nvSpPr>
          <p:cNvPr id="641" name="Each requirement has to be testable…"/>
          <p:cNvSpPr txBox="1">
            <a:spLocks noGrp="1"/>
          </p:cNvSpPr>
          <p:nvPr>
            <p:ph type="body" sz="quarter" idx="1"/>
          </p:nvPr>
        </p:nvSpPr>
        <p:spPr>
          <a:xfrm>
            <a:off x="7591783" y="7091975"/>
            <a:ext cx="12956196" cy="4002451"/>
          </a:xfrm>
          <a:prstGeom prst="rect">
            <a:avLst/>
          </a:prstGeom>
          <a:effectLst>
            <a:outerShdw blurRad="50800" dist="63500" dir="5400000" rotWithShape="0">
              <a:srgbClr val="000000"/>
            </a:outerShdw>
          </a:effectLst>
        </p:spPr>
        <p:txBody>
          <a:bodyPr/>
          <a:lstStyle/>
          <a:p>
            <a:pPr algn="l">
              <a:defRPr sz="5600"/>
            </a:pPr>
            <a:r>
              <a:t>Each requirement has to be testable</a:t>
            </a:r>
          </a:p>
          <a:p>
            <a:pPr algn="l">
              <a:defRPr sz="5600"/>
            </a:pPr>
            <a:endParaRPr/>
          </a:p>
          <a:p>
            <a:pPr algn="l">
              <a:defRPr sz="5600"/>
            </a:pPr>
            <a:r>
              <a:t>We need to know if the requirement has been met</a:t>
            </a:r>
          </a:p>
        </p:txBody>
      </p:sp>
      <p:sp>
        <p:nvSpPr>
          <p:cNvPr id="64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643" name="of Good Requirements"/>
          <p:cNvSpPr txBox="1"/>
          <p:nvPr/>
        </p:nvSpPr>
        <p:spPr>
          <a:xfrm>
            <a:off x="4833937" y="2627624"/>
            <a:ext cx="14716126" cy="96893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400"/>
            </a:lvl1pPr>
          </a:lstStyle>
          <a:p>
            <a:r>
              <a:t>of Good Requirements</a:t>
            </a:r>
          </a:p>
        </p:txBody>
      </p:sp>
      <p:sp>
        <p:nvSpPr>
          <p:cNvPr id="644" name="Verifiable"/>
          <p:cNvSpPr txBox="1"/>
          <p:nvPr/>
        </p:nvSpPr>
        <p:spPr>
          <a:xfrm>
            <a:off x="2286398" y="7226534"/>
            <a:ext cx="4275703"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Verifiable</a:t>
            </a:r>
          </a:p>
        </p:txBody>
      </p:sp>
      <p:sp>
        <p:nvSpPr>
          <p:cNvPr id="645" name="Traceable"/>
          <p:cNvSpPr txBox="1"/>
          <p:nvPr/>
        </p:nvSpPr>
        <p:spPr>
          <a:xfrm>
            <a:off x="2286398" y="8194691"/>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Traceable</a:t>
            </a:r>
          </a:p>
        </p:txBody>
      </p:sp>
      <p:sp>
        <p:nvSpPr>
          <p:cNvPr id="646" name="Focused"/>
          <p:cNvSpPr txBox="1"/>
          <p:nvPr/>
        </p:nvSpPr>
        <p:spPr>
          <a:xfrm>
            <a:off x="2286398" y="6258376"/>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Focused</a:t>
            </a:r>
          </a:p>
        </p:txBody>
      </p:sp>
      <p:sp>
        <p:nvSpPr>
          <p:cNvPr id="647" name="Unambiguous"/>
          <p:cNvSpPr txBox="1"/>
          <p:nvPr/>
        </p:nvSpPr>
        <p:spPr>
          <a:xfrm>
            <a:off x="2286398" y="9162849"/>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Unambiguous</a:t>
            </a:r>
          </a:p>
        </p:txBody>
      </p:sp>
      <p:sp>
        <p:nvSpPr>
          <p:cNvPr id="648" name="Correct"/>
          <p:cNvSpPr txBox="1"/>
          <p:nvPr/>
        </p:nvSpPr>
        <p:spPr>
          <a:xfrm>
            <a:off x="2286398" y="4322062"/>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Correct</a:t>
            </a:r>
          </a:p>
        </p:txBody>
      </p:sp>
      <p:sp>
        <p:nvSpPr>
          <p:cNvPr id="649" name="Necessary"/>
          <p:cNvSpPr txBox="1"/>
          <p:nvPr/>
        </p:nvSpPr>
        <p:spPr>
          <a:xfrm>
            <a:off x="2286398" y="5290219"/>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Necessary</a:t>
            </a:r>
          </a:p>
        </p:txBody>
      </p:sp>
      <p:sp>
        <p:nvSpPr>
          <p:cNvPr id="650" name="Prioritized"/>
          <p:cNvSpPr txBox="1"/>
          <p:nvPr/>
        </p:nvSpPr>
        <p:spPr>
          <a:xfrm>
            <a:off x="2286398" y="10131006"/>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Prioritized</a:t>
            </a:r>
          </a:p>
        </p:txBody>
      </p:sp>
      <p:pic>
        <p:nvPicPr>
          <p:cNvPr id="651" name="Line Line" descr="Line Line"/>
          <p:cNvPicPr>
            <a:picLocks/>
          </p:cNvPicPr>
          <p:nvPr/>
        </p:nvPicPr>
        <p:blipFill>
          <a:blip r:embed="rId3">
            <a:extLst/>
          </a:blip>
          <a:stretch>
            <a:fillRect/>
          </a:stretch>
        </p:blipFill>
        <p:spPr>
          <a:xfrm rot="16200000">
            <a:off x="3664379" y="7765623"/>
            <a:ext cx="6825125" cy="101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655"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65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65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sp>
        <p:nvSpPr>
          <p:cNvPr id="65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65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660" name="Requirements"/>
          <p:cNvSpPr txBox="1">
            <a:spLocks noGrp="1"/>
          </p:cNvSpPr>
          <p:nvPr>
            <p:ph type="title"/>
          </p:nvPr>
        </p:nvSpPr>
        <p:spPr>
          <a:xfrm>
            <a:off x="4833937" y="1320659"/>
            <a:ext cx="14716126" cy="1459243"/>
          </a:xfrm>
          <a:prstGeom prst="rect">
            <a:avLst/>
          </a:prstGeom>
        </p:spPr>
        <p:txBody>
          <a:bodyPr>
            <a:normAutofit fontScale="90000"/>
          </a:bodyPr>
          <a:lstStyle>
            <a:lvl1pPr defTabSz="624363">
              <a:defRPr sz="9120"/>
            </a:lvl1pPr>
          </a:lstStyle>
          <a:p>
            <a:r>
              <a:t>Requirements</a:t>
            </a:r>
          </a:p>
        </p:txBody>
      </p:sp>
      <p:sp>
        <p:nvSpPr>
          <p:cNvPr id="661" name="Each requirement needs a reference to its source.…"/>
          <p:cNvSpPr txBox="1">
            <a:spLocks noGrp="1"/>
          </p:cNvSpPr>
          <p:nvPr>
            <p:ph type="body" sz="quarter" idx="1"/>
          </p:nvPr>
        </p:nvSpPr>
        <p:spPr>
          <a:xfrm>
            <a:off x="7591782" y="5451315"/>
            <a:ext cx="15151312" cy="4273827"/>
          </a:xfrm>
          <a:prstGeom prst="rect">
            <a:avLst/>
          </a:prstGeom>
          <a:effectLst>
            <a:outerShdw blurRad="50800" dist="63500" dir="5400000" rotWithShape="0">
              <a:srgbClr val="000000"/>
            </a:outerShdw>
          </a:effectLst>
        </p:spPr>
        <p:txBody>
          <a:bodyPr/>
          <a:lstStyle/>
          <a:p>
            <a:pPr algn="l">
              <a:defRPr sz="5600"/>
            </a:pPr>
            <a:r>
              <a:t>Each requirement needs a reference to its source.</a:t>
            </a:r>
          </a:p>
          <a:p>
            <a:pPr algn="l">
              <a:defRPr sz="5600"/>
            </a:pPr>
            <a:r>
              <a:t>Also, the tests which verify that a requirement has been met and the designs to implement the requirement need to reference that requirement</a:t>
            </a:r>
          </a:p>
        </p:txBody>
      </p:sp>
      <p:sp>
        <p:nvSpPr>
          <p:cNvPr id="66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663" name="of Good Requirements"/>
          <p:cNvSpPr txBox="1"/>
          <p:nvPr/>
        </p:nvSpPr>
        <p:spPr>
          <a:xfrm>
            <a:off x="4833937" y="2627624"/>
            <a:ext cx="14716126" cy="96893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400"/>
            </a:lvl1pPr>
          </a:lstStyle>
          <a:p>
            <a:r>
              <a:t>of Good Requirements</a:t>
            </a:r>
          </a:p>
        </p:txBody>
      </p:sp>
      <p:sp>
        <p:nvSpPr>
          <p:cNvPr id="664" name="Verifiable"/>
          <p:cNvSpPr txBox="1"/>
          <p:nvPr/>
        </p:nvSpPr>
        <p:spPr>
          <a:xfrm>
            <a:off x="2286398" y="7226534"/>
            <a:ext cx="4275703"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Verifiable</a:t>
            </a:r>
          </a:p>
        </p:txBody>
      </p:sp>
      <p:sp>
        <p:nvSpPr>
          <p:cNvPr id="665" name="Traceable"/>
          <p:cNvSpPr txBox="1"/>
          <p:nvPr/>
        </p:nvSpPr>
        <p:spPr>
          <a:xfrm>
            <a:off x="2286398" y="8194691"/>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Traceable</a:t>
            </a:r>
          </a:p>
        </p:txBody>
      </p:sp>
      <p:sp>
        <p:nvSpPr>
          <p:cNvPr id="666" name="Focused"/>
          <p:cNvSpPr txBox="1"/>
          <p:nvPr/>
        </p:nvSpPr>
        <p:spPr>
          <a:xfrm>
            <a:off x="2286398" y="6258376"/>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Focused</a:t>
            </a:r>
          </a:p>
        </p:txBody>
      </p:sp>
      <p:sp>
        <p:nvSpPr>
          <p:cNvPr id="667" name="Unambiguous"/>
          <p:cNvSpPr txBox="1"/>
          <p:nvPr/>
        </p:nvSpPr>
        <p:spPr>
          <a:xfrm>
            <a:off x="2286398" y="9162849"/>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Unambiguous</a:t>
            </a:r>
          </a:p>
        </p:txBody>
      </p:sp>
      <p:sp>
        <p:nvSpPr>
          <p:cNvPr id="668" name="Correct"/>
          <p:cNvSpPr txBox="1"/>
          <p:nvPr/>
        </p:nvSpPr>
        <p:spPr>
          <a:xfrm>
            <a:off x="2286398" y="4322062"/>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Correct</a:t>
            </a:r>
          </a:p>
        </p:txBody>
      </p:sp>
      <p:sp>
        <p:nvSpPr>
          <p:cNvPr id="669" name="Necessary"/>
          <p:cNvSpPr txBox="1"/>
          <p:nvPr/>
        </p:nvSpPr>
        <p:spPr>
          <a:xfrm>
            <a:off x="2286398" y="5290219"/>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Necessary</a:t>
            </a:r>
          </a:p>
        </p:txBody>
      </p:sp>
      <p:sp>
        <p:nvSpPr>
          <p:cNvPr id="670" name="Prioritized"/>
          <p:cNvSpPr txBox="1"/>
          <p:nvPr/>
        </p:nvSpPr>
        <p:spPr>
          <a:xfrm>
            <a:off x="2286398" y="10131006"/>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Prioritized</a:t>
            </a:r>
          </a:p>
        </p:txBody>
      </p:sp>
      <p:pic>
        <p:nvPicPr>
          <p:cNvPr id="671" name="Line Line" descr="Line Line"/>
          <p:cNvPicPr>
            <a:picLocks/>
          </p:cNvPicPr>
          <p:nvPr/>
        </p:nvPicPr>
        <p:blipFill>
          <a:blip r:embed="rId3">
            <a:extLst/>
          </a:blip>
          <a:stretch>
            <a:fillRect/>
          </a:stretch>
        </p:blipFill>
        <p:spPr>
          <a:xfrm rot="16200000">
            <a:off x="3664379" y="7765623"/>
            <a:ext cx="6825125" cy="101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675"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67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67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sp>
        <p:nvSpPr>
          <p:cNvPr id="67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67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680" name="Requirements"/>
          <p:cNvSpPr txBox="1">
            <a:spLocks noGrp="1"/>
          </p:cNvSpPr>
          <p:nvPr>
            <p:ph type="title"/>
          </p:nvPr>
        </p:nvSpPr>
        <p:spPr>
          <a:xfrm>
            <a:off x="4833937" y="1320659"/>
            <a:ext cx="14716126" cy="1459243"/>
          </a:xfrm>
          <a:prstGeom prst="rect">
            <a:avLst/>
          </a:prstGeom>
        </p:spPr>
        <p:txBody>
          <a:bodyPr>
            <a:normAutofit fontScale="90000"/>
          </a:bodyPr>
          <a:lstStyle>
            <a:lvl1pPr defTabSz="624363">
              <a:defRPr sz="9120"/>
            </a:lvl1pPr>
          </a:lstStyle>
          <a:p>
            <a:r>
              <a:t>Requirements</a:t>
            </a:r>
          </a:p>
        </p:txBody>
      </p:sp>
      <p:sp>
        <p:nvSpPr>
          <p:cNvPr id="681" name="Someone reading the requirement must be able to draw only one conclusion from it. Different stakeholders must arrive at the same interpretation"/>
          <p:cNvSpPr txBox="1">
            <a:spLocks noGrp="1"/>
          </p:cNvSpPr>
          <p:nvPr>
            <p:ph type="body" sz="half" idx="1"/>
          </p:nvPr>
        </p:nvSpPr>
        <p:spPr>
          <a:xfrm>
            <a:off x="7591783" y="6258377"/>
            <a:ext cx="15326766" cy="4617011"/>
          </a:xfrm>
          <a:prstGeom prst="rect">
            <a:avLst/>
          </a:prstGeom>
          <a:effectLst>
            <a:outerShdw blurRad="50800" dist="63500" dir="5400000" rotWithShape="0">
              <a:srgbClr val="000000"/>
            </a:outerShdw>
          </a:effectLst>
        </p:spPr>
        <p:txBody>
          <a:bodyPr/>
          <a:lstStyle/>
          <a:p>
            <a:pPr algn="l">
              <a:defRPr sz="5600"/>
            </a:pPr>
            <a:r>
              <a:t>Someone reading the requirement must be able to draw only one conclusion from it.</a:t>
            </a:r>
            <a:br/>
            <a:r>
              <a:t>Different stakeholders must arrive at the same interpretation</a:t>
            </a:r>
          </a:p>
        </p:txBody>
      </p:sp>
      <p:sp>
        <p:nvSpPr>
          <p:cNvPr id="68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683" name="of Good Requirements"/>
          <p:cNvSpPr txBox="1"/>
          <p:nvPr/>
        </p:nvSpPr>
        <p:spPr>
          <a:xfrm>
            <a:off x="4833937" y="2627624"/>
            <a:ext cx="14716126" cy="96893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400"/>
            </a:lvl1pPr>
          </a:lstStyle>
          <a:p>
            <a:r>
              <a:t>of Good Requirements</a:t>
            </a:r>
          </a:p>
        </p:txBody>
      </p:sp>
      <p:sp>
        <p:nvSpPr>
          <p:cNvPr id="684" name="Verifiable"/>
          <p:cNvSpPr txBox="1"/>
          <p:nvPr/>
        </p:nvSpPr>
        <p:spPr>
          <a:xfrm>
            <a:off x="2286398" y="7226534"/>
            <a:ext cx="4275703"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Verifiable</a:t>
            </a:r>
          </a:p>
        </p:txBody>
      </p:sp>
      <p:sp>
        <p:nvSpPr>
          <p:cNvPr id="685" name="Traceable"/>
          <p:cNvSpPr txBox="1"/>
          <p:nvPr/>
        </p:nvSpPr>
        <p:spPr>
          <a:xfrm>
            <a:off x="2286398" y="8194691"/>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Traceable</a:t>
            </a:r>
          </a:p>
        </p:txBody>
      </p:sp>
      <p:sp>
        <p:nvSpPr>
          <p:cNvPr id="686" name="Focused"/>
          <p:cNvSpPr txBox="1"/>
          <p:nvPr/>
        </p:nvSpPr>
        <p:spPr>
          <a:xfrm>
            <a:off x="2286398" y="6258376"/>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Focused</a:t>
            </a:r>
          </a:p>
        </p:txBody>
      </p:sp>
      <p:sp>
        <p:nvSpPr>
          <p:cNvPr id="687" name="Unambiguous"/>
          <p:cNvSpPr txBox="1"/>
          <p:nvPr/>
        </p:nvSpPr>
        <p:spPr>
          <a:xfrm>
            <a:off x="2286398" y="9162849"/>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Unambiguous</a:t>
            </a:r>
          </a:p>
        </p:txBody>
      </p:sp>
      <p:sp>
        <p:nvSpPr>
          <p:cNvPr id="688" name="Correct"/>
          <p:cNvSpPr txBox="1"/>
          <p:nvPr/>
        </p:nvSpPr>
        <p:spPr>
          <a:xfrm>
            <a:off x="2286398" y="4322062"/>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Correct</a:t>
            </a:r>
          </a:p>
        </p:txBody>
      </p:sp>
      <p:sp>
        <p:nvSpPr>
          <p:cNvPr id="689" name="Necessary"/>
          <p:cNvSpPr txBox="1"/>
          <p:nvPr/>
        </p:nvSpPr>
        <p:spPr>
          <a:xfrm>
            <a:off x="2286398" y="5290219"/>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Necessary</a:t>
            </a:r>
          </a:p>
        </p:txBody>
      </p:sp>
      <p:sp>
        <p:nvSpPr>
          <p:cNvPr id="690" name="Prioritized"/>
          <p:cNvSpPr txBox="1"/>
          <p:nvPr/>
        </p:nvSpPr>
        <p:spPr>
          <a:xfrm>
            <a:off x="2286398" y="10131006"/>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4759"/>
                  </a:srgbClr>
                </a:solidFill>
              </a:defRPr>
            </a:lvl1pPr>
          </a:lstStyle>
          <a:p>
            <a:r>
              <a:t>Prioritized</a:t>
            </a:r>
          </a:p>
        </p:txBody>
      </p:sp>
      <p:pic>
        <p:nvPicPr>
          <p:cNvPr id="691" name="Line Line" descr="Line Line"/>
          <p:cNvPicPr>
            <a:picLocks/>
          </p:cNvPicPr>
          <p:nvPr/>
        </p:nvPicPr>
        <p:blipFill>
          <a:blip r:embed="rId3">
            <a:extLst/>
          </a:blip>
          <a:stretch>
            <a:fillRect/>
          </a:stretch>
        </p:blipFill>
        <p:spPr>
          <a:xfrm rot="16200000">
            <a:off x="3664379" y="7765623"/>
            <a:ext cx="6825125" cy="101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695"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69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69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sp>
        <p:nvSpPr>
          <p:cNvPr id="69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69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700" name="Requirements"/>
          <p:cNvSpPr txBox="1">
            <a:spLocks noGrp="1"/>
          </p:cNvSpPr>
          <p:nvPr>
            <p:ph type="title"/>
          </p:nvPr>
        </p:nvSpPr>
        <p:spPr>
          <a:xfrm>
            <a:off x="4833937" y="1320659"/>
            <a:ext cx="14716126" cy="1459243"/>
          </a:xfrm>
          <a:prstGeom prst="rect">
            <a:avLst/>
          </a:prstGeom>
        </p:spPr>
        <p:txBody>
          <a:bodyPr>
            <a:normAutofit fontScale="90000"/>
          </a:bodyPr>
          <a:lstStyle>
            <a:lvl1pPr defTabSz="624363">
              <a:defRPr sz="9120"/>
            </a:lvl1pPr>
          </a:lstStyle>
          <a:p>
            <a:r>
              <a:t>Requirements</a:t>
            </a:r>
          </a:p>
        </p:txBody>
      </p:sp>
      <p:sp>
        <p:nvSpPr>
          <p:cNvPr id="701" name="Each requirement should have an indication of priority, ideally with only a few (3) levels"/>
          <p:cNvSpPr txBox="1">
            <a:spLocks noGrp="1"/>
          </p:cNvSpPr>
          <p:nvPr>
            <p:ph type="body" sz="quarter" idx="1"/>
          </p:nvPr>
        </p:nvSpPr>
        <p:spPr>
          <a:xfrm>
            <a:off x="7591783" y="8854909"/>
            <a:ext cx="14540457" cy="2888521"/>
          </a:xfrm>
          <a:prstGeom prst="rect">
            <a:avLst/>
          </a:prstGeom>
          <a:effectLst>
            <a:outerShdw blurRad="50800" dist="63500" dir="5400000" rotWithShape="0">
              <a:srgbClr val="000000"/>
            </a:outerShdw>
          </a:effectLst>
        </p:spPr>
        <p:txBody>
          <a:bodyPr/>
          <a:lstStyle>
            <a:lvl1pPr algn="l">
              <a:defRPr sz="5600"/>
            </a:lvl1pPr>
          </a:lstStyle>
          <a:p>
            <a:r>
              <a:t>Each requirement should have an indication of priority, ideally with only a few (3) levels</a:t>
            </a:r>
          </a:p>
        </p:txBody>
      </p:sp>
      <p:sp>
        <p:nvSpPr>
          <p:cNvPr id="70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703" name="of Good Requirements"/>
          <p:cNvSpPr txBox="1"/>
          <p:nvPr/>
        </p:nvSpPr>
        <p:spPr>
          <a:xfrm>
            <a:off x="4833937" y="2627624"/>
            <a:ext cx="14716126" cy="96893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400"/>
            </a:lvl1pPr>
          </a:lstStyle>
          <a:p>
            <a:r>
              <a:t>of Good Requirements</a:t>
            </a:r>
          </a:p>
        </p:txBody>
      </p:sp>
      <p:sp>
        <p:nvSpPr>
          <p:cNvPr id="704" name="Verifiable"/>
          <p:cNvSpPr txBox="1"/>
          <p:nvPr/>
        </p:nvSpPr>
        <p:spPr>
          <a:xfrm>
            <a:off x="2286398" y="7226534"/>
            <a:ext cx="4275703"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Verifiable</a:t>
            </a:r>
          </a:p>
        </p:txBody>
      </p:sp>
      <p:sp>
        <p:nvSpPr>
          <p:cNvPr id="705" name="Traceable"/>
          <p:cNvSpPr txBox="1"/>
          <p:nvPr/>
        </p:nvSpPr>
        <p:spPr>
          <a:xfrm>
            <a:off x="2286398" y="8194691"/>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Traceable</a:t>
            </a:r>
          </a:p>
        </p:txBody>
      </p:sp>
      <p:sp>
        <p:nvSpPr>
          <p:cNvPr id="706" name="Focused"/>
          <p:cNvSpPr txBox="1"/>
          <p:nvPr/>
        </p:nvSpPr>
        <p:spPr>
          <a:xfrm>
            <a:off x="2286398" y="6258376"/>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Focused</a:t>
            </a:r>
          </a:p>
        </p:txBody>
      </p:sp>
      <p:sp>
        <p:nvSpPr>
          <p:cNvPr id="707" name="Unambiguous"/>
          <p:cNvSpPr txBox="1"/>
          <p:nvPr/>
        </p:nvSpPr>
        <p:spPr>
          <a:xfrm>
            <a:off x="2286398" y="9162849"/>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Unambiguous</a:t>
            </a:r>
          </a:p>
        </p:txBody>
      </p:sp>
      <p:sp>
        <p:nvSpPr>
          <p:cNvPr id="708" name="Correct"/>
          <p:cNvSpPr txBox="1"/>
          <p:nvPr/>
        </p:nvSpPr>
        <p:spPr>
          <a:xfrm>
            <a:off x="2286398" y="4322062"/>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Correct</a:t>
            </a:r>
          </a:p>
        </p:txBody>
      </p:sp>
      <p:sp>
        <p:nvSpPr>
          <p:cNvPr id="709" name="Necessary"/>
          <p:cNvSpPr txBox="1"/>
          <p:nvPr/>
        </p:nvSpPr>
        <p:spPr>
          <a:xfrm>
            <a:off x="2286398" y="5290219"/>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Necessary</a:t>
            </a:r>
          </a:p>
        </p:txBody>
      </p:sp>
      <p:sp>
        <p:nvSpPr>
          <p:cNvPr id="710" name="Prioritized"/>
          <p:cNvSpPr txBox="1"/>
          <p:nvPr/>
        </p:nvSpPr>
        <p:spPr>
          <a:xfrm>
            <a:off x="2286398" y="10131006"/>
            <a:ext cx="4275703"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Prioritized</a:t>
            </a:r>
          </a:p>
        </p:txBody>
      </p:sp>
      <p:pic>
        <p:nvPicPr>
          <p:cNvPr id="711" name="Line Line" descr="Line Line"/>
          <p:cNvPicPr>
            <a:picLocks/>
          </p:cNvPicPr>
          <p:nvPr/>
        </p:nvPicPr>
        <p:blipFill>
          <a:blip r:embed="rId3">
            <a:extLst/>
          </a:blip>
          <a:stretch>
            <a:fillRect/>
          </a:stretch>
        </p:blipFill>
        <p:spPr>
          <a:xfrm rot="16200000">
            <a:off x="3664379" y="7765623"/>
            <a:ext cx="6825125" cy="101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715"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71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71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sp>
        <p:nvSpPr>
          <p:cNvPr id="71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71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720"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721" name="Requirements shall provide a way to reference a more general source, such as a higher-level (product) requirement or a Use Case…"/>
          <p:cNvSpPr txBox="1"/>
          <p:nvPr/>
        </p:nvSpPr>
        <p:spPr>
          <a:xfrm>
            <a:off x="3265920" y="6052037"/>
            <a:ext cx="17852160" cy="5259688"/>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defRPr sz="5200"/>
            </a:pPr>
            <a:r>
              <a:t>Requirements shall provide a way to reference a more general source, such as a higher-level (product) requirement or a Use Case</a:t>
            </a:r>
          </a:p>
          <a:p>
            <a:pPr>
              <a:defRPr sz="5200"/>
            </a:pPr>
            <a:endParaRPr/>
          </a:p>
          <a:p>
            <a:pPr>
              <a:defRPr sz="5200"/>
            </a:pPr>
            <a:r>
              <a:t>Links (references, dependencies) can be made to requirements from design elements, test cases and other artifacts coming later in the development process</a:t>
            </a:r>
          </a:p>
        </p:txBody>
      </p:sp>
      <p:sp>
        <p:nvSpPr>
          <p:cNvPr id="722" name="Traceable"/>
          <p:cNvSpPr txBox="1">
            <a:spLocks noGrp="1"/>
          </p:cNvSpPr>
          <p:nvPr>
            <p:ph type="body" sz="quarter" idx="1"/>
          </p:nvPr>
        </p:nvSpPr>
        <p:spPr>
          <a:xfrm>
            <a:off x="1745113" y="4571253"/>
            <a:ext cx="20893774" cy="1322117"/>
          </a:xfrm>
          <a:prstGeom prst="rect">
            <a:avLst/>
          </a:prstGeom>
          <a:effectLst>
            <a:outerShdw blurRad="50800" dist="63500" dir="5400000" rotWithShape="0">
              <a:srgbClr val="000000"/>
            </a:outerShdw>
          </a:effectLst>
        </p:spPr>
        <p:txBody>
          <a:bodyPr>
            <a:normAutofit lnSpcReduction="10000"/>
          </a:bodyPr>
          <a:lstStyle>
            <a:lvl1pPr defTabSz="813315">
              <a:defRPr sz="8118"/>
            </a:lvl1pPr>
          </a:lstStyle>
          <a:p>
            <a:r>
              <a:t>Traceable</a:t>
            </a:r>
          </a:p>
        </p:txBody>
      </p:sp>
      <p:sp>
        <p:nvSpPr>
          <p:cNvPr id="723" name="What Makes a Good Requirement?"/>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What Makes a Good Requirement?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728"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729"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73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sp>
        <p:nvSpPr>
          <p:cNvPr id="731"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732"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733"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734" name="Critical, high-priority requirements are visible and can be met within given cost and schedule constraints…"/>
          <p:cNvSpPr txBox="1"/>
          <p:nvPr/>
        </p:nvSpPr>
        <p:spPr>
          <a:xfrm>
            <a:off x="2700307" y="6018898"/>
            <a:ext cx="18983386" cy="509964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defRPr sz="5200"/>
            </a:pPr>
            <a:r>
              <a:t>Critical, high-priority requirements are visible and can be met within given cost and schedule constraints</a:t>
            </a:r>
          </a:p>
          <a:p>
            <a:pPr>
              <a:defRPr sz="5200"/>
            </a:pPr>
            <a:endParaRPr/>
          </a:p>
          <a:p>
            <a:pPr>
              <a:defRPr sz="5200"/>
            </a:pPr>
            <a:r>
              <a:t>Lower priority requirements can be postponed if necessary.</a:t>
            </a:r>
          </a:p>
        </p:txBody>
      </p:sp>
      <p:sp>
        <p:nvSpPr>
          <p:cNvPr id="735" name="Prioritized"/>
          <p:cNvSpPr txBox="1">
            <a:spLocks noGrp="1"/>
          </p:cNvSpPr>
          <p:nvPr>
            <p:ph type="body" sz="quarter" idx="1"/>
          </p:nvPr>
        </p:nvSpPr>
        <p:spPr>
          <a:xfrm>
            <a:off x="1745113" y="4571253"/>
            <a:ext cx="20893774" cy="1322117"/>
          </a:xfrm>
          <a:prstGeom prst="rect">
            <a:avLst/>
          </a:prstGeom>
          <a:effectLst>
            <a:outerShdw blurRad="50800" dist="63500" dir="5400000" rotWithShape="0">
              <a:srgbClr val="000000"/>
            </a:outerShdw>
          </a:effectLst>
        </p:spPr>
        <p:txBody>
          <a:bodyPr>
            <a:normAutofit lnSpcReduction="10000"/>
          </a:bodyPr>
          <a:lstStyle>
            <a:lvl1pPr defTabSz="813315">
              <a:defRPr sz="8118"/>
            </a:lvl1pPr>
          </a:lstStyle>
          <a:p>
            <a:r>
              <a:t>Prioritized</a:t>
            </a:r>
          </a:p>
        </p:txBody>
      </p:sp>
      <p:sp>
        <p:nvSpPr>
          <p:cNvPr id="736" name="What Makes a Good Requirement?"/>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What Makes a Good Requirement?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210"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211"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212" name="Slide Number"/>
          <p:cNvSpPr txBox="1">
            <a:spLocks noGrp="1"/>
          </p:cNvSpPr>
          <p:nvPr>
            <p:ph type="sldNum" sz="quarter" idx="2"/>
          </p:nvPr>
        </p:nvSpPr>
        <p:spPr>
          <a:xfrm>
            <a:off x="23206738" y="12981426"/>
            <a:ext cx="257176" cy="3714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213"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214"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215" name="Why Do We Need Requirements?"/>
          <p:cNvSpPr txBox="1">
            <a:spLocks noGrp="1"/>
          </p:cNvSpPr>
          <p:nvPr>
            <p:ph type="title"/>
          </p:nvPr>
        </p:nvSpPr>
        <p:spPr>
          <a:xfrm>
            <a:off x="2090042" y="2126762"/>
            <a:ext cx="20203916" cy="1459244"/>
          </a:xfrm>
          <a:prstGeom prst="rect">
            <a:avLst/>
          </a:prstGeom>
        </p:spPr>
        <p:txBody>
          <a:bodyPr>
            <a:normAutofit fontScale="90000"/>
          </a:bodyPr>
          <a:lstStyle>
            <a:lvl1pPr defTabSz="624363">
              <a:defRPr sz="9120"/>
            </a:lvl1pPr>
          </a:lstStyle>
          <a:p>
            <a:r>
              <a:t>Why Do We Need Requirements? </a:t>
            </a:r>
          </a:p>
        </p:txBody>
      </p:sp>
      <p:sp>
        <p:nvSpPr>
          <p:cNvPr id="216"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217" name="Gathering and understanding requirements make projects more predictable…"/>
          <p:cNvSpPr txBox="1"/>
          <p:nvPr/>
        </p:nvSpPr>
        <p:spPr>
          <a:xfrm>
            <a:off x="3313055" y="3692472"/>
            <a:ext cx="17757890" cy="794365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marL="847328" indent="-847328" algn="l">
              <a:buSzPct val="145000"/>
              <a:buChar char="•"/>
              <a:defRPr sz="6100"/>
            </a:pPr>
            <a:r>
              <a:t>Gathering and understanding requirements make projects more predictable</a:t>
            </a:r>
          </a:p>
          <a:p>
            <a:pPr marL="847328" indent="-847328" algn="l">
              <a:buSzPct val="145000"/>
              <a:buChar char="•"/>
              <a:defRPr sz="6100"/>
            </a:pPr>
            <a:r>
              <a:t>Bad requirements historically account for most of the rework done later in the project</a:t>
            </a:r>
          </a:p>
          <a:p>
            <a:pPr marL="847328" indent="-847328" algn="l">
              <a:buSzPct val="145000"/>
              <a:buChar char="•"/>
              <a:defRPr sz="6100"/>
            </a:pPr>
            <a:r>
              <a:t>Reducing the number of defects caused by poor requirements can yield a 7 to 1 return on investment</a:t>
            </a:r>
          </a:p>
        </p:txBody>
      </p:sp>
      <p:sp>
        <p:nvSpPr>
          <p:cNvPr id="218"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14="http://schemas.microsoft.com/office/drawing/2010/main" xmlns:m="http://schemas.openxmlformats.org/officeDocument/2006/math"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741"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742"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74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sp>
        <p:nvSpPr>
          <p:cNvPr id="744"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745"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746" name="Requirements"/>
          <p:cNvSpPr txBox="1">
            <a:spLocks noGrp="1"/>
          </p:cNvSpPr>
          <p:nvPr>
            <p:ph type="title"/>
          </p:nvPr>
        </p:nvSpPr>
        <p:spPr>
          <a:xfrm>
            <a:off x="4833937" y="1320659"/>
            <a:ext cx="14716126" cy="1459243"/>
          </a:xfrm>
          <a:prstGeom prst="rect">
            <a:avLst/>
          </a:prstGeom>
        </p:spPr>
        <p:txBody>
          <a:bodyPr>
            <a:normAutofit fontScale="90000"/>
          </a:bodyPr>
          <a:lstStyle>
            <a:lvl1pPr defTabSz="624363">
              <a:defRPr sz="9120"/>
            </a:lvl1pPr>
          </a:lstStyle>
          <a:p>
            <a:r>
              <a:t>Requirements</a:t>
            </a:r>
          </a:p>
        </p:txBody>
      </p:sp>
      <p:sp>
        <p:nvSpPr>
          <p:cNvPr id="747"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748" name="need to include Attributes"/>
          <p:cNvSpPr txBox="1"/>
          <p:nvPr/>
        </p:nvSpPr>
        <p:spPr>
          <a:xfrm>
            <a:off x="4833937" y="2627624"/>
            <a:ext cx="14716126" cy="96893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400"/>
            </a:lvl1pPr>
          </a:lstStyle>
          <a:p>
            <a:r>
              <a:t>need to include Attributes</a:t>
            </a:r>
          </a:p>
        </p:txBody>
      </p:sp>
      <p:sp>
        <p:nvSpPr>
          <p:cNvPr id="749" name="Traceability, Priority and most qualities imply that one or more attributes are saved with each Requirement…"/>
          <p:cNvSpPr txBox="1"/>
          <p:nvPr/>
        </p:nvSpPr>
        <p:spPr>
          <a:xfrm>
            <a:off x="3635026" y="4028942"/>
            <a:ext cx="17113948" cy="7302977"/>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defRPr sz="6000"/>
            </a:pPr>
            <a:r>
              <a:t>Traceability, Priority and most qualities imply that one or more attributes are saved with each Requirement</a:t>
            </a:r>
          </a:p>
          <a:p>
            <a:pPr>
              <a:defRPr sz="6000"/>
            </a:pPr>
            <a:endParaRPr/>
          </a:p>
          <a:p>
            <a:pPr>
              <a:defRPr sz="6000"/>
            </a:pPr>
            <a:r>
              <a:t>We need to keep this information with each Requirement for all stakeholders to see</a:t>
            </a:r>
          </a:p>
          <a:p>
            <a:pPr>
              <a:defRPr sz="6000"/>
            </a:pPr>
            <a:endParaRPr/>
          </a:p>
          <a:p>
            <a:pPr>
              <a:defRPr sz="6000"/>
            </a:pPr>
            <a:r>
              <a:t>Some attributes are not really optional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754"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755"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75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41</a:t>
            </a:fld>
            <a:endParaRPr/>
          </a:p>
        </p:txBody>
      </p:sp>
      <p:sp>
        <p:nvSpPr>
          <p:cNvPr id="757"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758"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759" name="Requirements"/>
          <p:cNvSpPr txBox="1">
            <a:spLocks noGrp="1"/>
          </p:cNvSpPr>
          <p:nvPr>
            <p:ph type="title"/>
          </p:nvPr>
        </p:nvSpPr>
        <p:spPr>
          <a:xfrm>
            <a:off x="4833937" y="1320659"/>
            <a:ext cx="14716126" cy="1459243"/>
          </a:xfrm>
          <a:prstGeom prst="rect">
            <a:avLst/>
          </a:prstGeom>
        </p:spPr>
        <p:txBody>
          <a:bodyPr>
            <a:normAutofit fontScale="90000"/>
          </a:bodyPr>
          <a:lstStyle>
            <a:lvl1pPr defTabSz="624363">
              <a:defRPr sz="9120"/>
            </a:lvl1pPr>
          </a:lstStyle>
          <a:p>
            <a:r>
              <a:t>Requirements</a:t>
            </a:r>
          </a:p>
        </p:txBody>
      </p:sp>
      <p:sp>
        <p:nvSpPr>
          <p:cNvPr id="760" name="Requirement Text…"/>
          <p:cNvSpPr txBox="1">
            <a:spLocks noGrp="1"/>
          </p:cNvSpPr>
          <p:nvPr>
            <p:ph type="body" sz="quarter" idx="1"/>
          </p:nvPr>
        </p:nvSpPr>
        <p:spPr>
          <a:xfrm>
            <a:off x="4176635" y="5264275"/>
            <a:ext cx="10159872" cy="5856846"/>
          </a:xfrm>
          <a:prstGeom prst="rect">
            <a:avLst/>
          </a:prstGeom>
          <a:effectLst>
            <a:outerShdw blurRad="50800" dist="63500" dir="5400000" rotWithShape="0">
              <a:srgbClr val="000000"/>
            </a:outerShdw>
          </a:effectLst>
        </p:spPr>
        <p:txBody>
          <a:bodyPr/>
          <a:lstStyle/>
          <a:p>
            <a:pPr marL="611187" indent="-611187" algn="l">
              <a:buClr>
                <a:srgbClr val="FF7E79"/>
              </a:buClr>
              <a:buSzPct val="145000"/>
              <a:buChar char="•"/>
              <a:defRPr sz="6000"/>
            </a:pPr>
            <a:r>
              <a:t>Requirement Text</a:t>
            </a:r>
          </a:p>
          <a:p>
            <a:pPr marL="611187" indent="-611187" algn="l">
              <a:buClr>
                <a:srgbClr val="FF7E79"/>
              </a:buClr>
              <a:buSzPct val="145000"/>
              <a:buChar char="•"/>
              <a:defRPr sz="6000"/>
            </a:pPr>
            <a:r>
              <a:t>Unique ID</a:t>
            </a:r>
          </a:p>
          <a:p>
            <a:pPr marL="611187" indent="-611187" algn="l">
              <a:buClr>
                <a:srgbClr val="FF7E79"/>
              </a:buClr>
              <a:buSzPct val="145000"/>
              <a:buChar char="•"/>
              <a:defRPr sz="6000"/>
            </a:pPr>
            <a:r>
              <a:t>Requirement Type</a:t>
            </a:r>
          </a:p>
          <a:p>
            <a:pPr marL="611187" indent="-611187" algn="l">
              <a:buClr>
                <a:srgbClr val="FFFFFF"/>
              </a:buClr>
              <a:buSzPct val="145000"/>
              <a:buChar char="•"/>
              <a:defRPr sz="6000"/>
            </a:pPr>
            <a:r>
              <a:t>Summary Phrase</a:t>
            </a:r>
          </a:p>
          <a:p>
            <a:pPr marL="611187" indent="-611187" algn="l">
              <a:buSzPct val="145000"/>
              <a:buChar char="•"/>
              <a:defRPr sz="6000"/>
            </a:pPr>
            <a:r>
              <a:t>Rationale (justification)</a:t>
            </a:r>
          </a:p>
          <a:p>
            <a:pPr marL="611187" indent="-611187" algn="l">
              <a:buSzPct val="145000"/>
              <a:buChar char="•"/>
              <a:defRPr sz="6000"/>
            </a:pPr>
            <a:r>
              <a:t>Originator</a:t>
            </a:r>
          </a:p>
        </p:txBody>
      </p:sp>
      <p:sp>
        <p:nvSpPr>
          <p:cNvPr id="761"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762" name="Fit Criterion…"/>
          <p:cNvSpPr txBox="1"/>
          <p:nvPr/>
        </p:nvSpPr>
        <p:spPr>
          <a:xfrm>
            <a:off x="12286851" y="5264275"/>
            <a:ext cx="10159872" cy="585684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marL="611187" indent="-611187" algn="l">
              <a:buSzPct val="145000"/>
              <a:buChar char="•"/>
              <a:defRPr sz="6000"/>
            </a:pPr>
            <a:r>
              <a:t>Fit Criterion</a:t>
            </a:r>
          </a:p>
          <a:p>
            <a:pPr marL="611187" indent="-611187" algn="l">
              <a:buSzPct val="145000"/>
              <a:buChar char="•"/>
              <a:defRPr sz="6000"/>
            </a:pPr>
            <a:r>
              <a:t>Priority</a:t>
            </a:r>
          </a:p>
          <a:p>
            <a:pPr marL="611187" indent="-611187" algn="l">
              <a:buSzPct val="145000"/>
              <a:buChar char="•"/>
              <a:defRPr sz="6000"/>
            </a:pPr>
            <a:r>
              <a:t>Customer Satisfaction Index</a:t>
            </a:r>
          </a:p>
          <a:p>
            <a:pPr marL="611187" indent="-611187" algn="l">
              <a:buSzPct val="145000"/>
              <a:buChar char="•"/>
              <a:defRPr sz="6000"/>
            </a:pPr>
            <a:r>
              <a:t>Customer Dissatisfaction Index</a:t>
            </a:r>
          </a:p>
          <a:p>
            <a:pPr marL="611187" indent="-611187" algn="l">
              <a:buSzPct val="145000"/>
              <a:buChar char="•"/>
              <a:defRPr sz="6000"/>
            </a:pPr>
            <a:r>
              <a:t>History</a:t>
            </a:r>
          </a:p>
          <a:p>
            <a:pPr marL="611187" indent="-611187" algn="l">
              <a:buSzPct val="145000"/>
              <a:buChar char="•"/>
              <a:defRPr sz="6000"/>
            </a:pPr>
            <a:r>
              <a:t>Conflicts</a:t>
            </a:r>
          </a:p>
        </p:txBody>
      </p:sp>
      <p:sp>
        <p:nvSpPr>
          <p:cNvPr id="763" name="need to include Attributes"/>
          <p:cNvSpPr txBox="1"/>
          <p:nvPr/>
        </p:nvSpPr>
        <p:spPr>
          <a:xfrm>
            <a:off x="4833937" y="2627624"/>
            <a:ext cx="14716126" cy="96893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400"/>
            </a:lvl1pPr>
          </a:lstStyle>
          <a:p>
            <a:r>
              <a:t>need to include Attributes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768"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769"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77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42</a:t>
            </a:fld>
            <a:endParaRPr/>
          </a:p>
        </p:txBody>
      </p:sp>
      <p:sp>
        <p:nvSpPr>
          <p:cNvPr id="771"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772"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773" name="Customer Satisfaction"/>
          <p:cNvSpPr txBox="1">
            <a:spLocks noGrp="1"/>
          </p:cNvSpPr>
          <p:nvPr>
            <p:ph type="title"/>
          </p:nvPr>
        </p:nvSpPr>
        <p:spPr>
          <a:prstGeom prst="rect">
            <a:avLst/>
          </a:prstGeom>
        </p:spPr>
        <p:txBody>
          <a:bodyPr>
            <a:normAutofit fontScale="90000"/>
          </a:bodyPr>
          <a:lstStyle>
            <a:lvl1pPr defTabSz="624363">
              <a:defRPr sz="9120"/>
            </a:lvl1pPr>
          </a:lstStyle>
          <a:p>
            <a:r>
              <a:t>Customer Satisfaction</a:t>
            </a:r>
          </a:p>
        </p:txBody>
      </p:sp>
      <p:sp>
        <p:nvSpPr>
          <p:cNvPr id="774" name="The degree of happiness if this requirement has been successfully implemented in the product"/>
          <p:cNvSpPr txBox="1">
            <a:spLocks noGrp="1"/>
          </p:cNvSpPr>
          <p:nvPr>
            <p:ph type="body" sz="quarter" idx="1"/>
          </p:nvPr>
        </p:nvSpPr>
        <p:spPr>
          <a:xfrm>
            <a:off x="5821814" y="4280085"/>
            <a:ext cx="12740372" cy="2147277"/>
          </a:xfrm>
          <a:prstGeom prst="rect">
            <a:avLst/>
          </a:prstGeom>
          <a:effectLst>
            <a:outerShdw blurRad="50800" dist="63500" dir="5400000" rotWithShape="0">
              <a:srgbClr val="000000"/>
            </a:outerShdw>
          </a:effectLst>
        </p:spPr>
        <p:txBody>
          <a:bodyPr/>
          <a:lstStyle>
            <a:lvl1pPr>
              <a:defRPr sz="5200"/>
            </a:lvl1pPr>
          </a:lstStyle>
          <a:p>
            <a:r>
              <a:t>The degree of happiness if this requirement has been successfully implemented in the product</a:t>
            </a:r>
          </a:p>
        </p:txBody>
      </p:sp>
      <p:sp>
        <p:nvSpPr>
          <p:cNvPr id="775"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grpSp>
        <p:nvGrpSpPr>
          <p:cNvPr id="782" name="Group"/>
          <p:cNvGrpSpPr/>
          <p:nvPr/>
        </p:nvGrpSpPr>
        <p:grpSpPr>
          <a:xfrm>
            <a:off x="6740069" y="7237142"/>
            <a:ext cx="10891341" cy="2284770"/>
            <a:chOff x="0" y="0"/>
            <a:chExt cx="10891340" cy="2284769"/>
          </a:xfrm>
        </p:grpSpPr>
        <p:sp>
          <p:nvSpPr>
            <p:cNvPr id="776" name="Rectangle"/>
            <p:cNvSpPr/>
            <p:nvPr/>
          </p:nvSpPr>
          <p:spPr>
            <a:xfrm>
              <a:off x="374821" y="0"/>
              <a:ext cx="10154220" cy="1270000"/>
            </a:xfrm>
            <a:prstGeom prst="rect">
              <a:avLst/>
            </a:prstGeom>
            <a:gradFill flip="none" rotWithShape="1">
              <a:gsLst>
                <a:gs pos="0">
                  <a:srgbClr val="FFFF00"/>
                </a:gs>
                <a:gs pos="100000">
                  <a:srgbClr val="00B200"/>
                </a:gs>
              </a:gsLst>
              <a:lin ang="0" scaled="0"/>
            </a:gradFill>
            <a:ln w="12700" cap="flat">
              <a:noFill/>
              <a:miter lim="400000"/>
            </a:ln>
            <a:effectLst/>
          </p:spPr>
          <p:txBody>
            <a:bodyPr wrap="square" lIns="71437" tIns="71437" rIns="71437" bIns="71437" numCol="1" anchor="ctr">
              <a:noAutofit/>
            </a:bodyPr>
            <a:lstStyle/>
            <a:p>
              <a:pPr>
                <a:defRPr sz="3000">
                  <a:latin typeface="Helvetica Neue Medium"/>
                  <a:ea typeface="Helvetica Neue Medium"/>
                  <a:cs typeface="Helvetica Neue Medium"/>
                  <a:sym typeface="Helvetica Neue Medium"/>
                </a:defRPr>
              </a:pPr>
              <a:endParaRPr/>
            </a:p>
          </p:txBody>
        </p:sp>
        <p:sp>
          <p:nvSpPr>
            <p:cNvPr id="777" name="1"/>
            <p:cNvSpPr txBox="1"/>
            <p:nvPr/>
          </p:nvSpPr>
          <p:spPr>
            <a:xfrm>
              <a:off x="0" y="1014769"/>
              <a:ext cx="756648" cy="1270001"/>
            </a:xfrm>
            <a:prstGeom prst="rect">
              <a:avLst/>
            </a:prstGeom>
            <a:noFill/>
            <a:ln w="12700" cap="flat">
              <a:noFill/>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rmAutofit/>
            </a:bodyPr>
            <a:lstStyle>
              <a:lvl1pPr>
                <a:defRPr sz="5200"/>
              </a:lvl1pPr>
            </a:lstStyle>
            <a:p>
              <a:r>
                <a:t>1</a:t>
              </a:r>
            </a:p>
          </p:txBody>
        </p:sp>
        <p:sp>
          <p:nvSpPr>
            <p:cNvPr id="778" name="2"/>
            <p:cNvSpPr txBox="1"/>
            <p:nvPr/>
          </p:nvSpPr>
          <p:spPr>
            <a:xfrm>
              <a:off x="2533673" y="1014769"/>
              <a:ext cx="756648" cy="1270001"/>
            </a:xfrm>
            <a:prstGeom prst="rect">
              <a:avLst/>
            </a:prstGeom>
            <a:noFill/>
            <a:ln w="12700" cap="flat">
              <a:noFill/>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rmAutofit/>
            </a:bodyPr>
            <a:lstStyle>
              <a:lvl1pPr>
                <a:defRPr sz="5200"/>
              </a:lvl1pPr>
            </a:lstStyle>
            <a:p>
              <a:r>
                <a:t>2</a:t>
              </a:r>
            </a:p>
          </p:txBody>
        </p:sp>
        <p:sp>
          <p:nvSpPr>
            <p:cNvPr id="779" name="3"/>
            <p:cNvSpPr txBox="1"/>
            <p:nvPr/>
          </p:nvSpPr>
          <p:spPr>
            <a:xfrm>
              <a:off x="5067346" y="1014769"/>
              <a:ext cx="756648" cy="1270001"/>
            </a:xfrm>
            <a:prstGeom prst="rect">
              <a:avLst/>
            </a:prstGeom>
            <a:noFill/>
            <a:ln w="12700" cap="flat">
              <a:noFill/>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rmAutofit/>
            </a:bodyPr>
            <a:lstStyle>
              <a:lvl1pPr>
                <a:defRPr sz="5200"/>
              </a:lvl1pPr>
            </a:lstStyle>
            <a:p>
              <a:r>
                <a:t>3</a:t>
              </a:r>
            </a:p>
          </p:txBody>
        </p:sp>
        <p:sp>
          <p:nvSpPr>
            <p:cNvPr id="780" name="4"/>
            <p:cNvSpPr txBox="1"/>
            <p:nvPr/>
          </p:nvSpPr>
          <p:spPr>
            <a:xfrm>
              <a:off x="7601019" y="1014769"/>
              <a:ext cx="756648" cy="1270001"/>
            </a:xfrm>
            <a:prstGeom prst="rect">
              <a:avLst/>
            </a:prstGeom>
            <a:noFill/>
            <a:ln w="12700" cap="flat">
              <a:noFill/>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rmAutofit/>
            </a:bodyPr>
            <a:lstStyle>
              <a:lvl1pPr>
                <a:defRPr sz="5200"/>
              </a:lvl1pPr>
            </a:lstStyle>
            <a:p>
              <a:r>
                <a:t>4</a:t>
              </a:r>
            </a:p>
          </p:txBody>
        </p:sp>
        <p:sp>
          <p:nvSpPr>
            <p:cNvPr id="781" name="5"/>
            <p:cNvSpPr txBox="1"/>
            <p:nvPr/>
          </p:nvSpPr>
          <p:spPr>
            <a:xfrm>
              <a:off x="10134693" y="1014769"/>
              <a:ext cx="756648" cy="1270001"/>
            </a:xfrm>
            <a:prstGeom prst="rect">
              <a:avLst/>
            </a:prstGeom>
            <a:noFill/>
            <a:ln w="12700" cap="flat">
              <a:noFill/>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rmAutofit/>
            </a:bodyPr>
            <a:lstStyle>
              <a:lvl1pPr>
                <a:defRPr sz="5200"/>
              </a:lvl1pPr>
            </a:lstStyle>
            <a:p>
              <a:r>
                <a:t>5</a:t>
              </a:r>
            </a:p>
          </p:txBody>
        </p:sp>
      </p:grpSp>
      <p:sp>
        <p:nvSpPr>
          <p:cNvPr id="783" name="Not Interested"/>
          <p:cNvSpPr txBox="1"/>
          <p:nvPr/>
        </p:nvSpPr>
        <p:spPr>
          <a:xfrm>
            <a:off x="2927810" y="9084317"/>
            <a:ext cx="4931220" cy="1111673"/>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Not Interested</a:t>
            </a:r>
          </a:p>
        </p:txBody>
      </p:sp>
      <p:sp>
        <p:nvSpPr>
          <p:cNvPr id="784" name="Very Pleased"/>
          <p:cNvSpPr txBox="1"/>
          <p:nvPr/>
        </p:nvSpPr>
        <p:spPr>
          <a:xfrm>
            <a:off x="16038064" y="9148557"/>
            <a:ext cx="4931221" cy="1111673"/>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Very Pleased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789"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790"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79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43</a:t>
            </a:fld>
            <a:endParaRPr/>
          </a:p>
        </p:txBody>
      </p:sp>
      <p:sp>
        <p:nvSpPr>
          <p:cNvPr id="792"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793"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794" name="Customer Dissatisfaction"/>
          <p:cNvSpPr txBox="1">
            <a:spLocks noGrp="1"/>
          </p:cNvSpPr>
          <p:nvPr>
            <p:ph type="title"/>
          </p:nvPr>
        </p:nvSpPr>
        <p:spPr>
          <a:prstGeom prst="rect">
            <a:avLst/>
          </a:prstGeom>
        </p:spPr>
        <p:txBody>
          <a:bodyPr>
            <a:normAutofit fontScale="90000"/>
          </a:bodyPr>
          <a:lstStyle>
            <a:lvl1pPr defTabSz="624363">
              <a:defRPr sz="9120"/>
            </a:lvl1pPr>
          </a:lstStyle>
          <a:p>
            <a:r>
              <a:t>Customer Dissatisfaction</a:t>
            </a:r>
          </a:p>
        </p:txBody>
      </p:sp>
      <p:sp>
        <p:nvSpPr>
          <p:cNvPr id="795" name="Measure of unhappiness if this requirement is missing from the final product"/>
          <p:cNvSpPr txBox="1">
            <a:spLocks noGrp="1"/>
          </p:cNvSpPr>
          <p:nvPr>
            <p:ph type="body" sz="quarter" idx="1"/>
          </p:nvPr>
        </p:nvSpPr>
        <p:spPr>
          <a:xfrm>
            <a:off x="6330061" y="4280085"/>
            <a:ext cx="11723878" cy="2147277"/>
          </a:xfrm>
          <a:prstGeom prst="rect">
            <a:avLst/>
          </a:prstGeom>
          <a:effectLst>
            <a:outerShdw blurRad="50800" dist="63500" dir="5400000" rotWithShape="0">
              <a:srgbClr val="000000"/>
            </a:outerShdw>
          </a:effectLst>
        </p:spPr>
        <p:txBody>
          <a:bodyPr/>
          <a:lstStyle>
            <a:lvl1pPr>
              <a:defRPr sz="5200"/>
            </a:lvl1pPr>
          </a:lstStyle>
          <a:p>
            <a:r>
              <a:t>Measure of unhappiness if this requirement is missing from the final product</a:t>
            </a:r>
          </a:p>
        </p:txBody>
      </p:sp>
      <p:sp>
        <p:nvSpPr>
          <p:cNvPr id="796"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797" name="Rectangle"/>
          <p:cNvSpPr/>
          <p:nvPr/>
        </p:nvSpPr>
        <p:spPr>
          <a:xfrm>
            <a:off x="7114890" y="7237142"/>
            <a:ext cx="10154220" cy="1270001"/>
          </a:xfrm>
          <a:prstGeom prst="rect">
            <a:avLst/>
          </a:prstGeom>
          <a:gradFill>
            <a:gsLst>
              <a:gs pos="0">
                <a:srgbClr val="C20000"/>
              </a:gs>
              <a:gs pos="100000">
                <a:schemeClr val="accent4">
                  <a:hueOff val="366961"/>
                  <a:satOff val="4172"/>
                  <a:lumOff val="11129"/>
                </a:schemeClr>
              </a:gs>
            </a:gsLst>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798" name="1"/>
          <p:cNvSpPr txBox="1"/>
          <p:nvPr/>
        </p:nvSpPr>
        <p:spPr>
          <a:xfrm>
            <a:off x="16874762" y="8251911"/>
            <a:ext cx="756648" cy="1270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1</a:t>
            </a:r>
          </a:p>
        </p:txBody>
      </p:sp>
      <p:sp>
        <p:nvSpPr>
          <p:cNvPr id="799" name="2"/>
          <p:cNvSpPr txBox="1"/>
          <p:nvPr/>
        </p:nvSpPr>
        <p:spPr>
          <a:xfrm>
            <a:off x="14341088" y="8251911"/>
            <a:ext cx="756649" cy="1270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2</a:t>
            </a:r>
          </a:p>
        </p:txBody>
      </p:sp>
      <p:sp>
        <p:nvSpPr>
          <p:cNvPr id="800" name="3"/>
          <p:cNvSpPr txBox="1"/>
          <p:nvPr/>
        </p:nvSpPr>
        <p:spPr>
          <a:xfrm>
            <a:off x="11807415" y="8251911"/>
            <a:ext cx="756648" cy="1270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3</a:t>
            </a:r>
          </a:p>
        </p:txBody>
      </p:sp>
      <p:sp>
        <p:nvSpPr>
          <p:cNvPr id="801" name="4"/>
          <p:cNvSpPr txBox="1"/>
          <p:nvPr/>
        </p:nvSpPr>
        <p:spPr>
          <a:xfrm>
            <a:off x="9273742" y="8251911"/>
            <a:ext cx="756648" cy="1270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4</a:t>
            </a:r>
          </a:p>
        </p:txBody>
      </p:sp>
      <p:sp>
        <p:nvSpPr>
          <p:cNvPr id="802" name="5"/>
          <p:cNvSpPr txBox="1"/>
          <p:nvPr/>
        </p:nvSpPr>
        <p:spPr>
          <a:xfrm>
            <a:off x="6740069" y="8251911"/>
            <a:ext cx="756648" cy="1270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5</a:t>
            </a:r>
          </a:p>
        </p:txBody>
      </p:sp>
      <p:sp>
        <p:nvSpPr>
          <p:cNvPr id="803" name="Not Important"/>
          <p:cNvSpPr txBox="1"/>
          <p:nvPr/>
        </p:nvSpPr>
        <p:spPr>
          <a:xfrm>
            <a:off x="16154350" y="9084317"/>
            <a:ext cx="4931221" cy="1111673"/>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Not Important</a:t>
            </a:r>
          </a:p>
        </p:txBody>
      </p:sp>
      <p:sp>
        <p:nvSpPr>
          <p:cNvPr id="804" name="Very Displeased"/>
          <p:cNvSpPr txBox="1"/>
          <p:nvPr/>
        </p:nvSpPr>
        <p:spPr>
          <a:xfrm>
            <a:off x="2927810" y="9084317"/>
            <a:ext cx="4931220" cy="1111673"/>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Very Displeased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809"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810"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81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44</a:t>
            </a:fld>
            <a:endParaRPr/>
          </a:p>
        </p:txBody>
      </p:sp>
      <p:sp>
        <p:nvSpPr>
          <p:cNvPr id="812"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813"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814" name="The Customer Perspective"/>
          <p:cNvSpPr txBox="1">
            <a:spLocks noGrp="1"/>
          </p:cNvSpPr>
          <p:nvPr>
            <p:ph type="title"/>
          </p:nvPr>
        </p:nvSpPr>
        <p:spPr>
          <a:prstGeom prst="rect">
            <a:avLst/>
          </a:prstGeom>
        </p:spPr>
        <p:txBody>
          <a:bodyPr>
            <a:normAutofit fontScale="90000"/>
          </a:bodyPr>
          <a:lstStyle>
            <a:lvl1pPr defTabSz="624363">
              <a:defRPr sz="9120"/>
            </a:lvl1pPr>
          </a:lstStyle>
          <a:p>
            <a:r>
              <a:t>The Customer Perspective</a:t>
            </a:r>
          </a:p>
        </p:txBody>
      </p:sp>
      <p:sp>
        <p:nvSpPr>
          <p:cNvPr id="815" name="Requirement has been implemented"/>
          <p:cNvSpPr txBox="1">
            <a:spLocks noGrp="1"/>
          </p:cNvSpPr>
          <p:nvPr>
            <p:ph type="body" sz="quarter" idx="1"/>
          </p:nvPr>
        </p:nvSpPr>
        <p:spPr>
          <a:xfrm>
            <a:off x="13832349" y="4475358"/>
            <a:ext cx="8794070" cy="1111673"/>
          </a:xfrm>
          <a:prstGeom prst="rect">
            <a:avLst/>
          </a:prstGeom>
          <a:effectLst>
            <a:outerShdw blurRad="50800" dist="63500" dir="5400000" rotWithShape="0">
              <a:srgbClr val="000000"/>
            </a:outerShdw>
          </a:effectLst>
        </p:spPr>
        <p:txBody>
          <a:bodyPr/>
          <a:lstStyle/>
          <a:p>
            <a:r>
              <a:t>Requirement has been implemented</a:t>
            </a:r>
          </a:p>
        </p:txBody>
      </p:sp>
      <p:sp>
        <p:nvSpPr>
          <p:cNvPr id="816"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817" name="1"/>
          <p:cNvSpPr txBox="1"/>
          <p:nvPr/>
        </p:nvSpPr>
        <p:spPr>
          <a:xfrm>
            <a:off x="12117942" y="6476384"/>
            <a:ext cx="756648" cy="1270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1</a:t>
            </a:r>
          </a:p>
        </p:txBody>
      </p:sp>
      <p:sp>
        <p:nvSpPr>
          <p:cNvPr id="818" name="2"/>
          <p:cNvSpPr txBox="1"/>
          <p:nvPr/>
        </p:nvSpPr>
        <p:spPr>
          <a:xfrm>
            <a:off x="14651615" y="6476384"/>
            <a:ext cx="756648" cy="1270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2</a:t>
            </a:r>
          </a:p>
        </p:txBody>
      </p:sp>
      <p:sp>
        <p:nvSpPr>
          <p:cNvPr id="819" name="3"/>
          <p:cNvSpPr txBox="1"/>
          <p:nvPr/>
        </p:nvSpPr>
        <p:spPr>
          <a:xfrm>
            <a:off x="17185289" y="6476384"/>
            <a:ext cx="756648" cy="1270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3</a:t>
            </a:r>
          </a:p>
        </p:txBody>
      </p:sp>
      <p:sp>
        <p:nvSpPr>
          <p:cNvPr id="820" name="4"/>
          <p:cNvSpPr txBox="1"/>
          <p:nvPr/>
        </p:nvSpPr>
        <p:spPr>
          <a:xfrm>
            <a:off x="19718962" y="6476384"/>
            <a:ext cx="756648" cy="1270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4</a:t>
            </a:r>
          </a:p>
        </p:txBody>
      </p:sp>
      <p:sp>
        <p:nvSpPr>
          <p:cNvPr id="821" name="5"/>
          <p:cNvSpPr txBox="1"/>
          <p:nvPr/>
        </p:nvSpPr>
        <p:spPr>
          <a:xfrm>
            <a:off x="22252635" y="6476384"/>
            <a:ext cx="756648" cy="1270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5</a:t>
            </a:r>
          </a:p>
        </p:txBody>
      </p:sp>
      <p:sp>
        <p:nvSpPr>
          <p:cNvPr id="822" name="Not Important"/>
          <p:cNvSpPr txBox="1"/>
          <p:nvPr/>
        </p:nvSpPr>
        <p:spPr>
          <a:xfrm>
            <a:off x="7552745" y="9621994"/>
            <a:ext cx="4931221" cy="1111673"/>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Not Important</a:t>
            </a:r>
          </a:p>
        </p:txBody>
      </p:sp>
      <p:sp>
        <p:nvSpPr>
          <p:cNvPr id="823" name="Very Displeased"/>
          <p:cNvSpPr txBox="1"/>
          <p:nvPr/>
        </p:nvSpPr>
        <p:spPr>
          <a:xfrm>
            <a:off x="868778" y="8686477"/>
            <a:ext cx="4931221" cy="1111673"/>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Very Displeased</a:t>
            </a:r>
          </a:p>
        </p:txBody>
      </p:sp>
      <p:sp>
        <p:nvSpPr>
          <p:cNvPr id="824" name="Requirement has not been addressed"/>
          <p:cNvSpPr txBox="1"/>
          <p:nvPr/>
        </p:nvSpPr>
        <p:spPr>
          <a:xfrm>
            <a:off x="1785226" y="4475358"/>
            <a:ext cx="8794070" cy="1111673"/>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defRPr sz="4400"/>
            </a:pPr>
            <a:r>
              <a:t>Requirement has </a:t>
            </a:r>
            <a:r>
              <a:rPr i="1">
                <a:latin typeface="Gill Sans"/>
                <a:ea typeface="Gill Sans"/>
                <a:cs typeface="Gill Sans"/>
                <a:sym typeface="Gill Sans"/>
              </a:rPr>
              <a:t>not</a:t>
            </a:r>
            <a:r>
              <a:t> been addressed</a:t>
            </a:r>
          </a:p>
        </p:txBody>
      </p:sp>
      <p:sp>
        <p:nvSpPr>
          <p:cNvPr id="825" name="Rectangle"/>
          <p:cNvSpPr/>
          <p:nvPr/>
        </p:nvSpPr>
        <p:spPr>
          <a:xfrm>
            <a:off x="12486502" y="5461615"/>
            <a:ext cx="10154220" cy="1270001"/>
          </a:xfrm>
          <a:prstGeom prst="rect">
            <a:avLst/>
          </a:prstGeom>
          <a:gradFill>
            <a:gsLst>
              <a:gs pos="0">
                <a:srgbClr val="FFFF00"/>
              </a:gs>
              <a:gs pos="100000">
                <a:srgbClr val="00B200"/>
              </a:gs>
            </a:gsLst>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826" name="1"/>
          <p:cNvSpPr txBox="1"/>
          <p:nvPr/>
        </p:nvSpPr>
        <p:spPr>
          <a:xfrm>
            <a:off x="11509410" y="6476384"/>
            <a:ext cx="756648" cy="1270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1</a:t>
            </a:r>
          </a:p>
        </p:txBody>
      </p:sp>
      <p:sp>
        <p:nvSpPr>
          <p:cNvPr id="827" name="2"/>
          <p:cNvSpPr txBox="1"/>
          <p:nvPr/>
        </p:nvSpPr>
        <p:spPr>
          <a:xfrm>
            <a:off x="8975737" y="6476384"/>
            <a:ext cx="756648" cy="1270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2</a:t>
            </a:r>
          </a:p>
        </p:txBody>
      </p:sp>
      <p:sp>
        <p:nvSpPr>
          <p:cNvPr id="828" name="3"/>
          <p:cNvSpPr txBox="1"/>
          <p:nvPr/>
        </p:nvSpPr>
        <p:spPr>
          <a:xfrm>
            <a:off x="6442064" y="6476384"/>
            <a:ext cx="756648" cy="1270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3</a:t>
            </a:r>
          </a:p>
        </p:txBody>
      </p:sp>
      <p:sp>
        <p:nvSpPr>
          <p:cNvPr id="829" name="4"/>
          <p:cNvSpPr txBox="1"/>
          <p:nvPr/>
        </p:nvSpPr>
        <p:spPr>
          <a:xfrm>
            <a:off x="3908390" y="6476384"/>
            <a:ext cx="756648" cy="1270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4</a:t>
            </a:r>
          </a:p>
        </p:txBody>
      </p:sp>
      <p:sp>
        <p:nvSpPr>
          <p:cNvPr id="830" name="5"/>
          <p:cNvSpPr txBox="1"/>
          <p:nvPr/>
        </p:nvSpPr>
        <p:spPr>
          <a:xfrm>
            <a:off x="1374717" y="6476384"/>
            <a:ext cx="756648" cy="1270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5</a:t>
            </a:r>
          </a:p>
        </p:txBody>
      </p:sp>
      <p:sp>
        <p:nvSpPr>
          <p:cNvPr id="831" name="Very Pleased"/>
          <p:cNvSpPr txBox="1"/>
          <p:nvPr/>
        </p:nvSpPr>
        <p:spPr>
          <a:xfrm>
            <a:off x="18967322" y="8686477"/>
            <a:ext cx="4931221" cy="1111673"/>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Very Pleased</a:t>
            </a:r>
          </a:p>
        </p:txBody>
      </p:sp>
      <p:sp>
        <p:nvSpPr>
          <p:cNvPr id="832" name="Not Interested"/>
          <p:cNvSpPr txBox="1"/>
          <p:nvPr/>
        </p:nvSpPr>
        <p:spPr>
          <a:xfrm>
            <a:off x="11843349" y="9621994"/>
            <a:ext cx="4931221" cy="1111673"/>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lvl1pPr>
          </a:lstStyle>
          <a:p>
            <a:r>
              <a:t>Not Interested</a:t>
            </a:r>
          </a:p>
        </p:txBody>
      </p:sp>
      <p:sp>
        <p:nvSpPr>
          <p:cNvPr id="833" name="Line"/>
          <p:cNvSpPr/>
          <p:nvPr/>
        </p:nvSpPr>
        <p:spPr>
          <a:xfrm flipV="1">
            <a:off x="12470842" y="7570517"/>
            <a:ext cx="1" cy="2178598"/>
          </a:xfrm>
          <a:prstGeom prst="line">
            <a:avLst/>
          </a:prstGeom>
          <a:ln w="63500">
            <a:solidFill>
              <a:srgbClr val="FFFE00"/>
            </a:solidFill>
            <a:miter lim="400000"/>
            <a:tailEnd type="stealth"/>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834" name="Line"/>
          <p:cNvSpPr/>
          <p:nvPr/>
        </p:nvSpPr>
        <p:spPr>
          <a:xfrm flipV="1">
            <a:off x="11887734" y="7570517"/>
            <a:ext cx="1" cy="2178598"/>
          </a:xfrm>
          <a:prstGeom prst="line">
            <a:avLst/>
          </a:prstGeom>
          <a:ln w="63500">
            <a:solidFill>
              <a:srgbClr val="FFFE00"/>
            </a:solidFill>
            <a:miter lim="400000"/>
            <a:tailEnd type="stealth"/>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835" name="Line"/>
          <p:cNvSpPr/>
          <p:nvPr/>
        </p:nvSpPr>
        <p:spPr>
          <a:xfrm flipV="1">
            <a:off x="1753041" y="7570517"/>
            <a:ext cx="1" cy="1459243"/>
          </a:xfrm>
          <a:prstGeom prst="line">
            <a:avLst/>
          </a:prstGeom>
          <a:ln w="63500">
            <a:solidFill>
              <a:srgbClr val="CE0B00"/>
            </a:solidFill>
            <a:miter lim="400000"/>
            <a:tailEnd type="stealth"/>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836" name="Line"/>
          <p:cNvSpPr/>
          <p:nvPr/>
        </p:nvSpPr>
        <p:spPr>
          <a:xfrm flipV="1">
            <a:off x="22630958" y="7570517"/>
            <a:ext cx="1" cy="1459243"/>
          </a:xfrm>
          <a:prstGeom prst="line">
            <a:avLst/>
          </a:prstGeom>
          <a:ln w="63500">
            <a:solidFill>
              <a:srgbClr val="00F000"/>
            </a:solidFill>
            <a:miter lim="400000"/>
            <a:tailEnd type="stealth"/>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837" name="Rectangle"/>
          <p:cNvSpPr/>
          <p:nvPr/>
        </p:nvSpPr>
        <p:spPr>
          <a:xfrm>
            <a:off x="1743278" y="5461615"/>
            <a:ext cx="10154220" cy="1270001"/>
          </a:xfrm>
          <a:prstGeom prst="rect">
            <a:avLst/>
          </a:prstGeom>
          <a:gradFill>
            <a:gsLst>
              <a:gs pos="0">
                <a:srgbClr val="C20000"/>
              </a:gs>
              <a:gs pos="100000">
                <a:schemeClr val="accent4">
                  <a:hueOff val="366961"/>
                  <a:satOff val="4172"/>
                  <a:lumOff val="11129"/>
                </a:schemeClr>
              </a:gs>
            </a:gsLst>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842"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843"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84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45</a:t>
            </a:fld>
            <a:endParaRPr/>
          </a:p>
        </p:txBody>
      </p:sp>
      <p:sp>
        <p:nvSpPr>
          <p:cNvPr id="845"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846"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847"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848" name="Qualities of Good Requirements and the attributes associated with them are used for both Functional and Non-Functional Requirements"/>
          <p:cNvSpPr txBox="1"/>
          <p:nvPr/>
        </p:nvSpPr>
        <p:spPr>
          <a:xfrm>
            <a:off x="2980778" y="4617263"/>
            <a:ext cx="18422444" cy="547925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defRPr sz="6400"/>
            </a:pPr>
            <a:r>
              <a:t>Qualities of Good Requirements</a:t>
            </a:r>
            <a:br/>
            <a:r>
              <a:t>and the attributes associated with them</a:t>
            </a:r>
            <a:br/>
            <a:r>
              <a:t>are used for both Functional</a:t>
            </a:r>
            <a:br/>
            <a:r>
              <a:t>and Non-Functional Requirements</a:t>
            </a:r>
          </a:p>
        </p:txBody>
      </p:sp>
      <p:sp>
        <p:nvSpPr>
          <p:cNvPr id="849" name="Non-Functional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Non-Functional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854"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855"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85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46</a:t>
            </a:fld>
            <a:endParaRPr/>
          </a:p>
        </p:txBody>
      </p:sp>
      <p:sp>
        <p:nvSpPr>
          <p:cNvPr id="857"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858"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859"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860" name="Non-Functional Requirements address the qualities that the System must possess, essentially describing how well the System will perform its Functional Requirements"/>
          <p:cNvSpPr txBox="1"/>
          <p:nvPr/>
        </p:nvSpPr>
        <p:spPr>
          <a:xfrm>
            <a:off x="4905940" y="4461526"/>
            <a:ext cx="14572120" cy="547925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400"/>
            </a:lvl1pPr>
          </a:lstStyle>
          <a:p>
            <a:r>
              <a:t>Non-Functional Requirements address the qualities that the System must possess, essentially describing how well the System will perform its Functional Requirements</a:t>
            </a:r>
          </a:p>
        </p:txBody>
      </p:sp>
      <p:sp>
        <p:nvSpPr>
          <p:cNvPr id="861" name="Non-Functional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Non-Functional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866"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867"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86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47</a:t>
            </a:fld>
            <a:endParaRPr/>
          </a:p>
        </p:txBody>
      </p:sp>
      <p:sp>
        <p:nvSpPr>
          <p:cNvPr id="869"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870"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871"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872" name="Non-Functional Requirements are critical to the success of the product…"/>
          <p:cNvSpPr txBox="1"/>
          <p:nvPr/>
        </p:nvSpPr>
        <p:spPr>
          <a:xfrm>
            <a:off x="4905940" y="5017730"/>
            <a:ext cx="14572120" cy="547925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defRPr sz="6400"/>
            </a:pPr>
            <a:r>
              <a:t>Non-Functional Requirements are critical to the success of the product</a:t>
            </a:r>
          </a:p>
          <a:p>
            <a:pPr>
              <a:defRPr sz="6400"/>
            </a:pPr>
            <a:endParaRPr/>
          </a:p>
          <a:p>
            <a:pPr>
              <a:defRPr sz="6400"/>
            </a:pPr>
            <a:r>
              <a:t>Not just performance, but usability and the product’s look and feel</a:t>
            </a:r>
          </a:p>
        </p:txBody>
      </p:sp>
      <p:sp>
        <p:nvSpPr>
          <p:cNvPr id="873" name="Non-Functional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Non-Functional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878"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879"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88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sp>
        <p:nvSpPr>
          <p:cNvPr id="881"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882"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883" name="Non-Functional Requirements"/>
          <p:cNvSpPr txBox="1">
            <a:spLocks noGrp="1"/>
          </p:cNvSpPr>
          <p:nvPr>
            <p:ph type="title"/>
          </p:nvPr>
        </p:nvSpPr>
        <p:spPr>
          <a:prstGeom prst="rect">
            <a:avLst/>
          </a:prstGeom>
        </p:spPr>
        <p:txBody>
          <a:bodyPr>
            <a:normAutofit fontScale="90000"/>
          </a:bodyPr>
          <a:lstStyle>
            <a:lvl1pPr defTabSz="624363">
              <a:defRPr sz="9120"/>
            </a:lvl1pPr>
          </a:lstStyle>
          <a:p>
            <a:r>
              <a:t>Non-Functional Requirements</a:t>
            </a:r>
          </a:p>
        </p:txBody>
      </p:sp>
      <p:sp>
        <p:nvSpPr>
          <p:cNvPr id="884"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graphicFrame>
        <p:nvGraphicFramePr>
          <p:cNvPr id="885" name="Table"/>
          <p:cNvGraphicFramePr/>
          <p:nvPr/>
        </p:nvGraphicFramePr>
        <p:xfrm>
          <a:off x="4449623" y="4387401"/>
          <a:ext cx="18270858" cy="6991776"/>
        </p:xfrm>
        <a:graphic>
          <a:graphicData uri="http://schemas.openxmlformats.org/drawingml/2006/table">
            <a:tbl>
              <a:tblPr>
                <a:tableStyleId>{4C3C2611-4C71-4FC5-86AE-919BDF0F9419}</a:tableStyleId>
              </a:tblPr>
              <a:tblGrid>
                <a:gridCol w="6090286">
                  <a:extLst>
                    <a:ext uri="{9D8B030D-6E8A-4147-A177-3AD203B41FA5}">
                      <a16:colId xmlns:a16="http://schemas.microsoft.com/office/drawing/2014/main" val="20000"/>
                    </a:ext>
                  </a:extLst>
                </a:gridCol>
                <a:gridCol w="6090286">
                  <a:extLst>
                    <a:ext uri="{9D8B030D-6E8A-4147-A177-3AD203B41FA5}">
                      <a16:colId xmlns:a16="http://schemas.microsoft.com/office/drawing/2014/main" val="20001"/>
                    </a:ext>
                  </a:extLst>
                </a:gridCol>
                <a:gridCol w="6090286">
                  <a:extLst>
                    <a:ext uri="{9D8B030D-6E8A-4147-A177-3AD203B41FA5}">
                      <a16:colId xmlns:a16="http://schemas.microsoft.com/office/drawing/2014/main" val="20002"/>
                    </a:ext>
                  </a:extLst>
                </a:gridCol>
              </a:tblGrid>
              <a:tr h="776864">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Access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Accessibility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Adaptability		</a:t>
                      </a:r>
                    </a:p>
                  </a:txBody>
                  <a:tcPr marL="50800" marR="50800" marT="50800" marB="50800" anchor="ctr" horzOverflow="overflow">
                    <a:noFill/>
                  </a:tcPr>
                </a:tc>
                <a:extLst>
                  <a:ext uri="{0D108BD9-81ED-4DB2-BD59-A6C34878D82A}">
                    <a16:rowId xmlns:a16="http://schemas.microsoft.com/office/drawing/2014/main" val="10000"/>
                  </a:ext>
                </a:extLst>
              </a:tr>
              <a:tr h="776864">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Appearance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Capacity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Ease of Use		</a:t>
                      </a:r>
                    </a:p>
                  </a:txBody>
                  <a:tcPr marL="50800" marR="50800" marT="50800" marB="50800" anchor="ctr" horzOverflow="overflow">
                    <a:noFill/>
                  </a:tcPr>
                </a:tc>
                <a:extLst>
                  <a:ext uri="{0D108BD9-81ED-4DB2-BD59-A6C34878D82A}">
                    <a16:rowId xmlns:a16="http://schemas.microsoft.com/office/drawing/2014/main" val="10001"/>
                  </a:ext>
                </a:extLst>
              </a:tr>
              <a:tr h="776864">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Extensibility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Fault Tolerance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Integrity		</a:t>
                      </a:r>
                    </a:p>
                  </a:txBody>
                  <a:tcPr marL="50800" marR="50800" marT="50800" marB="50800" anchor="ctr" horzOverflow="overflow">
                    <a:noFill/>
                  </a:tcPr>
                </a:tc>
                <a:extLst>
                  <a:ext uri="{0D108BD9-81ED-4DB2-BD59-A6C34878D82A}">
                    <a16:rowId xmlns:a16="http://schemas.microsoft.com/office/drawing/2014/main" val="10002"/>
                  </a:ext>
                </a:extLst>
              </a:tr>
              <a:tr h="776864">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Internationalization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Learning (Training)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Longevity		</a:t>
                      </a:r>
                    </a:p>
                  </a:txBody>
                  <a:tcPr marL="50800" marR="50800" marT="50800" marB="50800" anchor="ctr" horzOverflow="overflow">
                    <a:noFill/>
                  </a:tcPr>
                </a:tc>
                <a:extLst>
                  <a:ext uri="{0D108BD9-81ED-4DB2-BD59-A6C34878D82A}">
                    <a16:rowId xmlns:a16="http://schemas.microsoft.com/office/drawing/2014/main" val="10003"/>
                  </a:ext>
                </a:extLst>
              </a:tr>
              <a:tr h="776864">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Maintainability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Personalization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Precision or Accuracy	</a:t>
                      </a:r>
                    </a:p>
                  </a:txBody>
                  <a:tcPr marL="50800" marR="50800" marT="50800" marB="50800" anchor="ctr" horzOverflow="overflow">
                    <a:noFill/>
                  </a:tcPr>
                </a:tc>
                <a:extLst>
                  <a:ext uri="{0D108BD9-81ED-4DB2-BD59-A6C34878D82A}">
                    <a16:rowId xmlns:a16="http://schemas.microsoft.com/office/drawing/2014/main" val="10004"/>
                  </a:ext>
                </a:extLst>
              </a:tr>
              <a:tr h="776864">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Privacy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Productization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Release		</a:t>
                      </a:r>
                    </a:p>
                  </a:txBody>
                  <a:tcPr marL="50800" marR="50800" marT="50800" marB="50800" anchor="ctr" horzOverflow="overflow">
                    <a:noFill/>
                  </a:tcPr>
                </a:tc>
                <a:extLst>
                  <a:ext uri="{0D108BD9-81ED-4DB2-BD59-A6C34878D82A}">
                    <a16:rowId xmlns:a16="http://schemas.microsoft.com/office/drawing/2014/main" val="10005"/>
                  </a:ext>
                </a:extLst>
              </a:tr>
              <a:tr h="776864">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Reliability and Availability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Robustness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Safety-Critical	</a:t>
                      </a:r>
                    </a:p>
                  </a:txBody>
                  <a:tcPr marL="50800" marR="50800" marT="50800" marB="50800" anchor="ctr" horzOverflow="overflow">
                    <a:noFill/>
                  </a:tcPr>
                </a:tc>
                <a:extLst>
                  <a:ext uri="{0D108BD9-81ED-4DB2-BD59-A6C34878D82A}">
                    <a16:rowId xmlns:a16="http://schemas.microsoft.com/office/drawing/2014/main" val="10006"/>
                  </a:ext>
                </a:extLst>
              </a:tr>
              <a:tr h="776864">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Scalability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Security</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Speed and Latency	</a:t>
                      </a:r>
                    </a:p>
                  </a:txBody>
                  <a:tcPr marL="50800" marR="50800" marT="50800" marB="50800" anchor="ctr" horzOverflow="overflow">
                    <a:noFill/>
                  </a:tcPr>
                </a:tc>
                <a:extLst>
                  <a:ext uri="{0D108BD9-81ED-4DB2-BD59-A6C34878D82A}">
                    <a16:rowId xmlns:a16="http://schemas.microsoft.com/office/drawing/2014/main" val="10007"/>
                  </a:ext>
                </a:extLst>
              </a:tr>
              <a:tr h="776864">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Style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Supportability			</a:t>
                      </a:r>
                    </a:p>
                  </a:txBody>
                  <a:tcPr marL="50800" marR="50800" marT="50800" marB="50800" anchor="ctr" horzOverflow="overflow">
                    <a:noFill/>
                  </a:tcPr>
                </a:tc>
                <a:tc>
                  <a:txBody>
                    <a:bodyPr/>
                    <a:lstStyle/>
                    <a:p>
                      <a:pPr algn="l" defTabSz="914400">
                        <a:defRPr sz="1800"/>
                      </a:pPr>
                      <a:r>
                        <a:rPr sz="4400">
                          <a:solidFill>
                            <a:srgbClr val="FFFFFF"/>
                          </a:solidFill>
                          <a:effectLst>
                            <a:outerShdw blurRad="50800" dist="63500" dir="2400000" rotWithShape="0">
                              <a:srgbClr val="000000"/>
                            </a:outerShdw>
                          </a:effectLst>
                          <a:latin typeface="+mn-lt"/>
                          <a:ea typeface="+mn-ea"/>
                          <a:cs typeface="+mn-cs"/>
                        </a:rPr>
                        <a:t>Understandability	</a:t>
                      </a:r>
                    </a:p>
                  </a:txBody>
                  <a:tcPr marL="50800" marR="50800" marT="50800" marB="50800" anchor="ctr" horzOverflow="overflow">
                    <a:noFill/>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890"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891"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89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49</a:t>
            </a:fld>
            <a:endParaRPr/>
          </a:p>
        </p:txBody>
      </p:sp>
      <p:sp>
        <p:nvSpPr>
          <p:cNvPr id="893"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894"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895" name="Agenda"/>
          <p:cNvSpPr txBox="1">
            <a:spLocks noGrp="1"/>
          </p:cNvSpPr>
          <p:nvPr>
            <p:ph type="title"/>
          </p:nvPr>
        </p:nvSpPr>
        <p:spPr>
          <a:xfrm>
            <a:off x="4833937" y="1654740"/>
            <a:ext cx="14716126" cy="1931266"/>
          </a:xfrm>
          <a:prstGeom prst="rect">
            <a:avLst/>
          </a:prstGeom>
        </p:spPr>
        <p:txBody>
          <a:bodyPr>
            <a:normAutofit fontScale="90000"/>
          </a:bodyPr>
          <a:lstStyle/>
          <a:p>
            <a:r>
              <a:t>Agenda</a:t>
            </a:r>
          </a:p>
        </p:txBody>
      </p:sp>
      <p:sp>
        <p:nvSpPr>
          <p:cNvPr id="896" name="Why Requirements?"/>
          <p:cNvSpPr txBox="1">
            <a:spLocks noGrp="1"/>
          </p:cNvSpPr>
          <p:nvPr>
            <p:ph type="body" sz="quarter" idx="1"/>
          </p:nvPr>
        </p:nvSpPr>
        <p:spPr>
          <a:xfrm>
            <a:off x="2080161" y="4263900"/>
            <a:ext cx="20223678" cy="1195586"/>
          </a:xfrm>
          <a:prstGeom prst="rect">
            <a:avLst/>
          </a:prstGeom>
          <a:effectLst>
            <a:outerShdw blurRad="50800" dist="63500" dir="5400000" rotWithShape="0">
              <a:srgbClr val="000000"/>
            </a:outerShdw>
          </a:effectLst>
        </p:spPr>
        <p:txBody>
          <a:bodyPr/>
          <a:lstStyle>
            <a:lvl1pPr>
              <a:defRPr sz="6600">
                <a:solidFill>
                  <a:srgbClr val="FFFFFF">
                    <a:alpha val="24841"/>
                  </a:srgbClr>
                </a:solidFill>
              </a:defRPr>
            </a:lvl1pPr>
          </a:lstStyle>
          <a:p>
            <a:r>
              <a:t>Why Requirements?</a:t>
            </a:r>
          </a:p>
        </p:txBody>
      </p:sp>
      <p:sp>
        <p:nvSpPr>
          <p:cNvPr id="897"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898" name="Requirements of Good Requirements"/>
          <p:cNvSpPr txBox="1"/>
          <p:nvPr/>
        </p:nvSpPr>
        <p:spPr>
          <a:xfrm>
            <a:off x="2080161" y="6933464"/>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lvl1pPr>
          </a:lstStyle>
          <a:p>
            <a:r>
              <a:t>Requirements of Good Requirements</a:t>
            </a:r>
          </a:p>
        </p:txBody>
      </p:sp>
      <p:sp>
        <p:nvSpPr>
          <p:cNvPr id="899" name="Organizing Them"/>
          <p:cNvSpPr txBox="1"/>
          <p:nvPr/>
        </p:nvSpPr>
        <p:spPr>
          <a:xfrm>
            <a:off x="2080161" y="9605766"/>
            <a:ext cx="20223678" cy="119011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Organizing Them</a:t>
            </a:r>
          </a:p>
        </p:txBody>
      </p:sp>
      <p:sp>
        <p:nvSpPr>
          <p:cNvPr id="900" name="Where Do We Find Them?"/>
          <p:cNvSpPr txBox="1"/>
          <p:nvPr/>
        </p:nvSpPr>
        <p:spPr>
          <a:xfrm>
            <a:off x="2080161" y="8268246"/>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Where Do We Find Them?</a:t>
            </a:r>
          </a:p>
        </p:txBody>
      </p:sp>
      <p:sp>
        <p:nvSpPr>
          <p:cNvPr id="901" name="Writing Requirements"/>
          <p:cNvSpPr txBox="1"/>
          <p:nvPr/>
        </p:nvSpPr>
        <p:spPr>
          <a:xfrm>
            <a:off x="2080161" y="5598682"/>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5119"/>
                  </a:srgbClr>
                </a:solidFill>
              </a:defRPr>
            </a:lvl1pPr>
          </a:lstStyle>
          <a:p>
            <a:r>
              <a:t>Writing Requirements</a:t>
            </a:r>
          </a:p>
        </p:txBody>
      </p:sp>
    </p:spTree>
  </p:cSld>
  <p:clrMapOvr>
    <a:masterClrMapping/>
  </p:clrMapOvr>
  <mc:AlternateContent xmlns:mc="http://schemas.openxmlformats.org/markup-compatibility/2006" xmlns:p14="http://schemas.microsoft.com/office/powerpoint/2010/main">
    <mc:Choice Requires="p14">
      <p:transition spd="slow" advClick="0" advTm="0">
        <p14:prism dir="r"/>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223"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224"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225" name="Slide Number"/>
          <p:cNvSpPr txBox="1">
            <a:spLocks noGrp="1"/>
          </p:cNvSpPr>
          <p:nvPr>
            <p:ph type="sldNum" sz="quarter" idx="2"/>
          </p:nvPr>
        </p:nvSpPr>
        <p:spPr>
          <a:xfrm>
            <a:off x="23206738" y="12981426"/>
            <a:ext cx="257176" cy="3714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226"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227"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228"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pic>
        <p:nvPicPr>
          <p:cNvPr id="229" name="treemark.tiff" descr="treemark.tiff"/>
          <p:cNvPicPr>
            <a:picLocks noChangeAspect="1"/>
          </p:cNvPicPr>
          <p:nvPr/>
        </p:nvPicPr>
        <p:blipFill>
          <a:blip r:embed="rId4">
            <a:extLst/>
          </a:blip>
          <a:stretch>
            <a:fillRect/>
          </a:stretch>
        </p:blipFill>
        <p:spPr>
          <a:xfrm>
            <a:off x="5179607" y="4398339"/>
            <a:ext cx="3001368" cy="2678908"/>
          </a:xfrm>
          <a:prstGeom prst="rect">
            <a:avLst/>
          </a:prstGeom>
          <a:ln w="12700">
            <a:miter lim="400000"/>
          </a:ln>
        </p:spPr>
      </p:pic>
      <p:pic>
        <p:nvPicPr>
          <p:cNvPr id="230" name="treemana.tiff" descr="treemana.tiff"/>
          <p:cNvPicPr>
            <a:picLocks noChangeAspect="1"/>
          </p:cNvPicPr>
          <p:nvPr/>
        </p:nvPicPr>
        <p:blipFill>
          <a:blip r:embed="rId5">
            <a:extLst/>
          </a:blip>
          <a:stretch>
            <a:fillRect/>
          </a:stretch>
        </p:blipFill>
        <p:spPr>
          <a:xfrm>
            <a:off x="10807085" y="4398339"/>
            <a:ext cx="3042649" cy="2678907"/>
          </a:xfrm>
          <a:prstGeom prst="rect">
            <a:avLst/>
          </a:prstGeom>
          <a:ln w="12700">
            <a:miter lim="400000"/>
          </a:ln>
        </p:spPr>
      </p:pic>
      <p:pic>
        <p:nvPicPr>
          <p:cNvPr id="231" name="treeeng.tiff" descr="treeeng.tiff"/>
          <p:cNvPicPr>
            <a:picLocks noChangeAspect="1"/>
          </p:cNvPicPr>
          <p:nvPr/>
        </p:nvPicPr>
        <p:blipFill>
          <a:blip r:embed="rId6">
            <a:extLst/>
          </a:blip>
          <a:stretch>
            <a:fillRect/>
          </a:stretch>
        </p:blipFill>
        <p:spPr>
          <a:xfrm>
            <a:off x="16214335" y="4398339"/>
            <a:ext cx="2978749" cy="2678907"/>
          </a:xfrm>
          <a:prstGeom prst="rect">
            <a:avLst/>
          </a:prstGeom>
          <a:ln w="12700">
            <a:miter lim="400000"/>
          </a:ln>
        </p:spPr>
      </p:pic>
      <p:pic>
        <p:nvPicPr>
          <p:cNvPr id="232" name="treemanu.tiff" descr="treemanu.tiff"/>
          <p:cNvPicPr>
            <a:picLocks noChangeAspect="1"/>
          </p:cNvPicPr>
          <p:nvPr/>
        </p:nvPicPr>
        <p:blipFill>
          <a:blip r:embed="rId7">
            <a:extLst/>
          </a:blip>
          <a:stretch>
            <a:fillRect/>
          </a:stretch>
        </p:blipFill>
        <p:spPr>
          <a:xfrm>
            <a:off x="5178869" y="8671110"/>
            <a:ext cx="3002844" cy="2678907"/>
          </a:xfrm>
          <a:prstGeom prst="rect">
            <a:avLst/>
          </a:prstGeom>
          <a:ln w="12700">
            <a:miter lim="400000"/>
          </a:ln>
        </p:spPr>
      </p:pic>
      <p:pic>
        <p:nvPicPr>
          <p:cNvPr id="233" name="treemain.tiff" descr="treemain.tiff"/>
          <p:cNvPicPr>
            <a:picLocks noChangeAspect="1"/>
          </p:cNvPicPr>
          <p:nvPr/>
        </p:nvPicPr>
        <p:blipFill>
          <a:blip r:embed="rId8">
            <a:extLst/>
          </a:blip>
          <a:stretch>
            <a:fillRect/>
          </a:stretch>
        </p:blipFill>
        <p:spPr>
          <a:xfrm>
            <a:off x="10709373" y="8671110"/>
            <a:ext cx="2976563" cy="2678907"/>
          </a:xfrm>
          <a:prstGeom prst="rect">
            <a:avLst/>
          </a:prstGeom>
          <a:ln w="12700">
            <a:miter lim="400000"/>
          </a:ln>
        </p:spPr>
      </p:pic>
      <p:pic>
        <p:nvPicPr>
          <p:cNvPr id="234" name="treecust.tiff" descr="treecust.tiff"/>
          <p:cNvPicPr>
            <a:picLocks noChangeAspect="1"/>
          </p:cNvPicPr>
          <p:nvPr/>
        </p:nvPicPr>
        <p:blipFill>
          <a:blip r:embed="rId9">
            <a:extLst/>
          </a:blip>
          <a:stretch>
            <a:fillRect/>
          </a:stretch>
        </p:blipFill>
        <p:spPr>
          <a:xfrm>
            <a:off x="16256999" y="8671110"/>
            <a:ext cx="2893420" cy="2678907"/>
          </a:xfrm>
          <a:prstGeom prst="rect">
            <a:avLst/>
          </a:prstGeom>
          <a:ln w="12700">
            <a:miter lim="400000"/>
          </a:ln>
        </p:spPr>
      </p:pic>
      <p:sp>
        <p:nvSpPr>
          <p:cNvPr id="235" name="Engineering Designed"/>
          <p:cNvSpPr txBox="1"/>
          <p:nvPr/>
        </p:nvSpPr>
        <p:spPr>
          <a:xfrm>
            <a:off x="15489087" y="6970873"/>
            <a:ext cx="4429243" cy="90562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3600"/>
            </a:lvl1pPr>
          </a:lstStyle>
          <a:p>
            <a:r>
              <a:t>Engineering Designed</a:t>
            </a:r>
          </a:p>
        </p:txBody>
      </p:sp>
      <p:sp>
        <p:nvSpPr>
          <p:cNvPr id="236" name="Management Approved"/>
          <p:cNvSpPr txBox="1"/>
          <p:nvPr/>
        </p:nvSpPr>
        <p:spPr>
          <a:xfrm>
            <a:off x="10113787" y="6970873"/>
            <a:ext cx="4429244" cy="90562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3600"/>
            </a:lvl1pPr>
          </a:lstStyle>
          <a:p>
            <a:r>
              <a:t>Management Approved</a:t>
            </a:r>
          </a:p>
        </p:txBody>
      </p:sp>
      <p:sp>
        <p:nvSpPr>
          <p:cNvPr id="237" name="Marketing Specified"/>
          <p:cNvSpPr txBox="1"/>
          <p:nvPr/>
        </p:nvSpPr>
        <p:spPr>
          <a:xfrm>
            <a:off x="4465669" y="6879397"/>
            <a:ext cx="4429244" cy="90562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3600"/>
            </a:lvl1pPr>
          </a:lstStyle>
          <a:p>
            <a:r>
              <a:t>Marketing Specified</a:t>
            </a:r>
          </a:p>
        </p:txBody>
      </p:sp>
      <p:sp>
        <p:nvSpPr>
          <p:cNvPr id="238" name="Customer Wanted"/>
          <p:cNvSpPr txBox="1"/>
          <p:nvPr/>
        </p:nvSpPr>
        <p:spPr>
          <a:xfrm>
            <a:off x="15489087" y="11263473"/>
            <a:ext cx="4429243" cy="90562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3600"/>
            </a:lvl1pPr>
          </a:lstStyle>
          <a:p>
            <a:r>
              <a:t>Customer Wanted</a:t>
            </a:r>
          </a:p>
        </p:txBody>
      </p:sp>
      <p:sp>
        <p:nvSpPr>
          <p:cNvPr id="239" name="Service Installed"/>
          <p:cNvSpPr txBox="1"/>
          <p:nvPr/>
        </p:nvSpPr>
        <p:spPr>
          <a:xfrm>
            <a:off x="9977378" y="11263473"/>
            <a:ext cx="4429244" cy="90562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3600"/>
            </a:lvl1pPr>
          </a:lstStyle>
          <a:p>
            <a:r>
              <a:t>Service Installed</a:t>
            </a:r>
          </a:p>
        </p:txBody>
      </p:sp>
      <p:sp>
        <p:nvSpPr>
          <p:cNvPr id="240" name="Manufacturing Built"/>
          <p:cNvSpPr txBox="1"/>
          <p:nvPr/>
        </p:nvSpPr>
        <p:spPr>
          <a:xfrm>
            <a:off x="4465669" y="11263473"/>
            <a:ext cx="4429244" cy="90562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3600"/>
            </a:lvl1pPr>
          </a:lstStyle>
          <a:p>
            <a:r>
              <a:t>Manufacturing Built</a:t>
            </a:r>
          </a:p>
        </p:txBody>
      </p:sp>
      <p:sp>
        <p:nvSpPr>
          <p:cNvPr id="241" name="Why Do We Need Requirements?"/>
          <p:cNvSpPr txBox="1">
            <a:spLocks noGrp="1"/>
          </p:cNvSpPr>
          <p:nvPr>
            <p:ph type="title"/>
          </p:nvPr>
        </p:nvSpPr>
        <p:spPr>
          <a:xfrm>
            <a:off x="2090042" y="2126762"/>
            <a:ext cx="20203916" cy="1459244"/>
          </a:xfrm>
          <a:prstGeom prst="rect">
            <a:avLst/>
          </a:prstGeom>
        </p:spPr>
        <p:txBody>
          <a:bodyPr>
            <a:normAutofit fontScale="90000"/>
          </a:bodyPr>
          <a:lstStyle>
            <a:lvl1pPr defTabSz="624363">
              <a:defRPr sz="9120"/>
            </a:lvl1pPr>
          </a:lstStyle>
          <a:p>
            <a:r>
              <a:t>Why Do We Need Requirements?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7">
                                            <p:bg/>
                                          </p:spTgt>
                                        </p:tgtEl>
                                        <p:attrNameLst>
                                          <p:attrName>style.visibility</p:attrName>
                                        </p:attrNameLst>
                                      </p:cBhvr>
                                      <p:to>
                                        <p:strVal val="visible"/>
                                      </p:to>
                                    </p:set>
                                    <p:animEffect transition="in" filter="dissolve">
                                      <p:cBhvr>
                                        <p:cTn id="7" dur="1000"/>
                                        <p:tgtEl>
                                          <p:spTgt spid="237">
                                            <p:bg/>
                                          </p:spTgt>
                                        </p:tgtEl>
                                      </p:cBhvr>
                                    </p:animEffect>
                                  </p:childTnLst>
                                </p:cTn>
                              </p:par>
                              <p:par>
                                <p:cTn id="8" presetID="9" presetClass="entr" presetSubtype="0" fill="hold" grpId="1" nodeType="withEffect">
                                  <p:stCondLst>
                                    <p:cond delay="0"/>
                                  </p:stCondLst>
                                  <p:iterate>
                                    <p:tmAbs val="0"/>
                                  </p:iterate>
                                  <p:childTnLst>
                                    <p:set>
                                      <p:cBhvr>
                                        <p:cTn id="9" fill="hold"/>
                                        <p:tgtEl>
                                          <p:spTgt spid="237">
                                            <p:txEl>
                                              <p:pRg st="0" end="0"/>
                                            </p:txEl>
                                          </p:spTgt>
                                        </p:tgtEl>
                                        <p:attrNameLst>
                                          <p:attrName>style.visibility</p:attrName>
                                        </p:attrNameLst>
                                      </p:cBhvr>
                                      <p:to>
                                        <p:strVal val="visible"/>
                                      </p:to>
                                    </p:set>
                                    <p:animEffect transition="in" filter="dissolve">
                                      <p:cBhvr>
                                        <p:cTn id="10" dur="1000"/>
                                        <p:tgtEl>
                                          <p:spTgt spid="237">
                                            <p:txEl>
                                              <p:pRg st="0" end="0"/>
                                            </p:txEl>
                                          </p:spTgt>
                                        </p:tgtEl>
                                      </p:cBhvr>
                                    </p:animEffect>
                                  </p:childTnLst>
                                </p:cTn>
                              </p:par>
                            </p:childTnLst>
                          </p:cTn>
                        </p:par>
                        <p:par>
                          <p:cTn id="11" fill="hold">
                            <p:stCondLst>
                              <p:cond delay="1000"/>
                            </p:stCondLst>
                            <p:childTnLst>
                              <p:par>
                                <p:cTn id="12" presetID="9" presetClass="entr" fill="hold" grpId="2" nodeType="afterEffect">
                                  <p:stCondLst>
                                    <p:cond delay="300"/>
                                  </p:stCondLst>
                                  <p:iterate>
                                    <p:tmAbs val="0"/>
                                  </p:iterate>
                                  <p:childTnLst>
                                    <p:set>
                                      <p:cBhvr>
                                        <p:cTn id="13" fill="hold"/>
                                        <p:tgtEl>
                                          <p:spTgt spid="229"/>
                                        </p:tgtEl>
                                        <p:attrNameLst>
                                          <p:attrName>style.visibility</p:attrName>
                                        </p:attrNameLst>
                                      </p:cBhvr>
                                      <p:to>
                                        <p:strVal val="visible"/>
                                      </p:to>
                                    </p:set>
                                    <p:animEffect transition="in" filter="dissolve">
                                      <p:cBhvr>
                                        <p:cTn id="14" dur="1000"/>
                                        <p:tgtEl>
                                          <p:spTgt spid="22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fill="hold" grpId="3" nodeType="clickEffect">
                                  <p:stCondLst>
                                    <p:cond delay="0"/>
                                  </p:stCondLst>
                                  <p:iterate>
                                    <p:tmAbs val="0"/>
                                  </p:iterate>
                                  <p:childTnLst>
                                    <p:set>
                                      <p:cBhvr>
                                        <p:cTn id="18" fill="hold"/>
                                        <p:tgtEl>
                                          <p:spTgt spid="236">
                                            <p:bg/>
                                          </p:spTgt>
                                        </p:tgtEl>
                                        <p:attrNameLst>
                                          <p:attrName>style.visibility</p:attrName>
                                        </p:attrNameLst>
                                      </p:cBhvr>
                                      <p:to>
                                        <p:strVal val="visible"/>
                                      </p:to>
                                    </p:set>
                                    <p:animEffect transition="in" filter="dissolve">
                                      <p:cBhvr>
                                        <p:cTn id="19" dur="1000"/>
                                        <p:tgtEl>
                                          <p:spTgt spid="236">
                                            <p:bg/>
                                          </p:spTgt>
                                        </p:tgtEl>
                                      </p:cBhvr>
                                    </p:animEffect>
                                  </p:childTnLst>
                                </p:cTn>
                              </p:par>
                              <p:par>
                                <p:cTn id="20" presetID="9" presetClass="entr" presetSubtype="0" fill="hold" grpId="3" nodeType="withEffect">
                                  <p:stCondLst>
                                    <p:cond delay="0"/>
                                  </p:stCondLst>
                                  <p:iterate>
                                    <p:tmAbs val="0"/>
                                  </p:iterate>
                                  <p:childTnLst>
                                    <p:set>
                                      <p:cBhvr>
                                        <p:cTn id="21" fill="hold"/>
                                        <p:tgtEl>
                                          <p:spTgt spid="236">
                                            <p:txEl>
                                              <p:pRg st="0" end="0"/>
                                            </p:txEl>
                                          </p:spTgt>
                                        </p:tgtEl>
                                        <p:attrNameLst>
                                          <p:attrName>style.visibility</p:attrName>
                                        </p:attrNameLst>
                                      </p:cBhvr>
                                      <p:to>
                                        <p:strVal val="visible"/>
                                      </p:to>
                                    </p:set>
                                    <p:animEffect transition="in" filter="dissolve">
                                      <p:cBhvr>
                                        <p:cTn id="22" dur="1000"/>
                                        <p:tgtEl>
                                          <p:spTgt spid="236">
                                            <p:txEl>
                                              <p:pRg st="0" end="0"/>
                                            </p:txEl>
                                          </p:spTgt>
                                        </p:tgtEl>
                                      </p:cBhvr>
                                    </p:animEffect>
                                  </p:childTnLst>
                                </p:cTn>
                              </p:par>
                            </p:childTnLst>
                          </p:cTn>
                        </p:par>
                        <p:par>
                          <p:cTn id="23" fill="hold">
                            <p:stCondLst>
                              <p:cond delay="1000"/>
                            </p:stCondLst>
                            <p:childTnLst>
                              <p:par>
                                <p:cTn id="24" presetID="9" presetClass="entr" fill="hold" grpId="4" nodeType="afterEffect">
                                  <p:stCondLst>
                                    <p:cond delay="300"/>
                                  </p:stCondLst>
                                  <p:iterate>
                                    <p:tmAbs val="0"/>
                                  </p:iterate>
                                  <p:childTnLst>
                                    <p:set>
                                      <p:cBhvr>
                                        <p:cTn id="25" fill="hold"/>
                                        <p:tgtEl>
                                          <p:spTgt spid="230"/>
                                        </p:tgtEl>
                                        <p:attrNameLst>
                                          <p:attrName>style.visibility</p:attrName>
                                        </p:attrNameLst>
                                      </p:cBhvr>
                                      <p:to>
                                        <p:strVal val="visible"/>
                                      </p:to>
                                    </p:set>
                                    <p:animEffect transition="in" filter="dissolve">
                                      <p:cBhvr>
                                        <p:cTn id="26" dur="1000"/>
                                        <p:tgtEl>
                                          <p:spTgt spid="23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5" nodeType="clickEffect">
                                  <p:stCondLst>
                                    <p:cond delay="0"/>
                                  </p:stCondLst>
                                  <p:iterate>
                                    <p:tmAbs val="0"/>
                                  </p:iterate>
                                  <p:childTnLst>
                                    <p:set>
                                      <p:cBhvr>
                                        <p:cTn id="30" fill="hold"/>
                                        <p:tgtEl>
                                          <p:spTgt spid="235">
                                            <p:bg/>
                                          </p:spTgt>
                                        </p:tgtEl>
                                        <p:attrNameLst>
                                          <p:attrName>style.visibility</p:attrName>
                                        </p:attrNameLst>
                                      </p:cBhvr>
                                      <p:to>
                                        <p:strVal val="visible"/>
                                      </p:to>
                                    </p:set>
                                    <p:animEffect transition="in" filter="dissolve">
                                      <p:cBhvr>
                                        <p:cTn id="31" dur="1000"/>
                                        <p:tgtEl>
                                          <p:spTgt spid="235">
                                            <p:bg/>
                                          </p:spTgt>
                                        </p:tgtEl>
                                      </p:cBhvr>
                                    </p:animEffect>
                                  </p:childTnLst>
                                </p:cTn>
                              </p:par>
                              <p:par>
                                <p:cTn id="32" presetID="9" presetClass="entr" presetSubtype="0" fill="hold" grpId="5" nodeType="withEffect">
                                  <p:stCondLst>
                                    <p:cond delay="0"/>
                                  </p:stCondLst>
                                  <p:iterate>
                                    <p:tmAbs val="0"/>
                                  </p:iterate>
                                  <p:childTnLst>
                                    <p:set>
                                      <p:cBhvr>
                                        <p:cTn id="33" fill="hold"/>
                                        <p:tgtEl>
                                          <p:spTgt spid="235">
                                            <p:txEl>
                                              <p:pRg st="0" end="0"/>
                                            </p:txEl>
                                          </p:spTgt>
                                        </p:tgtEl>
                                        <p:attrNameLst>
                                          <p:attrName>style.visibility</p:attrName>
                                        </p:attrNameLst>
                                      </p:cBhvr>
                                      <p:to>
                                        <p:strVal val="visible"/>
                                      </p:to>
                                    </p:set>
                                    <p:animEffect transition="in" filter="dissolve">
                                      <p:cBhvr>
                                        <p:cTn id="34" dur="1000"/>
                                        <p:tgtEl>
                                          <p:spTgt spid="235">
                                            <p:txEl>
                                              <p:pRg st="0" end="0"/>
                                            </p:txEl>
                                          </p:spTgt>
                                        </p:tgtEl>
                                      </p:cBhvr>
                                    </p:animEffect>
                                  </p:childTnLst>
                                </p:cTn>
                              </p:par>
                            </p:childTnLst>
                          </p:cTn>
                        </p:par>
                        <p:par>
                          <p:cTn id="35" fill="hold">
                            <p:stCondLst>
                              <p:cond delay="1000"/>
                            </p:stCondLst>
                            <p:childTnLst>
                              <p:par>
                                <p:cTn id="36" presetID="9" presetClass="entr" fill="hold" grpId="6" nodeType="afterEffect">
                                  <p:stCondLst>
                                    <p:cond delay="300"/>
                                  </p:stCondLst>
                                  <p:iterate>
                                    <p:tmAbs val="0"/>
                                  </p:iterate>
                                  <p:childTnLst>
                                    <p:set>
                                      <p:cBhvr>
                                        <p:cTn id="37" fill="hold"/>
                                        <p:tgtEl>
                                          <p:spTgt spid="231"/>
                                        </p:tgtEl>
                                        <p:attrNameLst>
                                          <p:attrName>style.visibility</p:attrName>
                                        </p:attrNameLst>
                                      </p:cBhvr>
                                      <p:to>
                                        <p:strVal val="visible"/>
                                      </p:to>
                                    </p:set>
                                    <p:animEffect transition="in" filter="dissolve">
                                      <p:cBhvr>
                                        <p:cTn id="38" dur="1000"/>
                                        <p:tgtEl>
                                          <p:spTgt spid="23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fill="hold" grpId="7" nodeType="clickEffect">
                                  <p:stCondLst>
                                    <p:cond delay="0"/>
                                  </p:stCondLst>
                                  <p:iterate>
                                    <p:tmAbs val="0"/>
                                  </p:iterate>
                                  <p:childTnLst>
                                    <p:set>
                                      <p:cBhvr>
                                        <p:cTn id="42" fill="hold"/>
                                        <p:tgtEl>
                                          <p:spTgt spid="240">
                                            <p:bg/>
                                          </p:spTgt>
                                        </p:tgtEl>
                                        <p:attrNameLst>
                                          <p:attrName>style.visibility</p:attrName>
                                        </p:attrNameLst>
                                      </p:cBhvr>
                                      <p:to>
                                        <p:strVal val="visible"/>
                                      </p:to>
                                    </p:set>
                                    <p:animEffect transition="in" filter="dissolve">
                                      <p:cBhvr>
                                        <p:cTn id="43" dur="1000"/>
                                        <p:tgtEl>
                                          <p:spTgt spid="240">
                                            <p:bg/>
                                          </p:spTgt>
                                        </p:tgtEl>
                                      </p:cBhvr>
                                    </p:animEffect>
                                  </p:childTnLst>
                                </p:cTn>
                              </p:par>
                              <p:par>
                                <p:cTn id="44" presetID="9" presetClass="entr" presetSubtype="0" fill="hold" grpId="7" nodeType="withEffect">
                                  <p:stCondLst>
                                    <p:cond delay="0"/>
                                  </p:stCondLst>
                                  <p:iterate>
                                    <p:tmAbs val="0"/>
                                  </p:iterate>
                                  <p:childTnLst>
                                    <p:set>
                                      <p:cBhvr>
                                        <p:cTn id="45" fill="hold"/>
                                        <p:tgtEl>
                                          <p:spTgt spid="240">
                                            <p:txEl>
                                              <p:pRg st="0" end="0"/>
                                            </p:txEl>
                                          </p:spTgt>
                                        </p:tgtEl>
                                        <p:attrNameLst>
                                          <p:attrName>style.visibility</p:attrName>
                                        </p:attrNameLst>
                                      </p:cBhvr>
                                      <p:to>
                                        <p:strVal val="visible"/>
                                      </p:to>
                                    </p:set>
                                    <p:animEffect transition="in" filter="dissolve">
                                      <p:cBhvr>
                                        <p:cTn id="46" dur="1000"/>
                                        <p:tgtEl>
                                          <p:spTgt spid="240">
                                            <p:txEl>
                                              <p:pRg st="0" end="0"/>
                                            </p:txEl>
                                          </p:spTgt>
                                        </p:tgtEl>
                                      </p:cBhvr>
                                    </p:animEffect>
                                  </p:childTnLst>
                                </p:cTn>
                              </p:par>
                            </p:childTnLst>
                          </p:cTn>
                        </p:par>
                        <p:par>
                          <p:cTn id="47" fill="hold">
                            <p:stCondLst>
                              <p:cond delay="1000"/>
                            </p:stCondLst>
                            <p:childTnLst>
                              <p:par>
                                <p:cTn id="48" presetID="9" presetClass="entr" fill="hold" grpId="8" nodeType="afterEffect">
                                  <p:stCondLst>
                                    <p:cond delay="300"/>
                                  </p:stCondLst>
                                  <p:iterate>
                                    <p:tmAbs val="0"/>
                                  </p:iterate>
                                  <p:childTnLst>
                                    <p:set>
                                      <p:cBhvr>
                                        <p:cTn id="49" fill="hold"/>
                                        <p:tgtEl>
                                          <p:spTgt spid="232"/>
                                        </p:tgtEl>
                                        <p:attrNameLst>
                                          <p:attrName>style.visibility</p:attrName>
                                        </p:attrNameLst>
                                      </p:cBhvr>
                                      <p:to>
                                        <p:strVal val="visible"/>
                                      </p:to>
                                    </p:set>
                                    <p:animEffect transition="in" filter="dissolve">
                                      <p:cBhvr>
                                        <p:cTn id="50" dur="1000"/>
                                        <p:tgtEl>
                                          <p:spTgt spid="232"/>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fill="hold" grpId="9" nodeType="clickEffect">
                                  <p:stCondLst>
                                    <p:cond delay="0"/>
                                  </p:stCondLst>
                                  <p:iterate>
                                    <p:tmAbs val="0"/>
                                  </p:iterate>
                                  <p:childTnLst>
                                    <p:set>
                                      <p:cBhvr>
                                        <p:cTn id="54" fill="hold"/>
                                        <p:tgtEl>
                                          <p:spTgt spid="239">
                                            <p:bg/>
                                          </p:spTgt>
                                        </p:tgtEl>
                                        <p:attrNameLst>
                                          <p:attrName>style.visibility</p:attrName>
                                        </p:attrNameLst>
                                      </p:cBhvr>
                                      <p:to>
                                        <p:strVal val="visible"/>
                                      </p:to>
                                    </p:set>
                                    <p:animEffect transition="in" filter="dissolve">
                                      <p:cBhvr>
                                        <p:cTn id="55" dur="1000"/>
                                        <p:tgtEl>
                                          <p:spTgt spid="239">
                                            <p:bg/>
                                          </p:spTgt>
                                        </p:tgtEl>
                                      </p:cBhvr>
                                    </p:animEffect>
                                  </p:childTnLst>
                                </p:cTn>
                              </p:par>
                              <p:par>
                                <p:cTn id="56" presetID="9" presetClass="entr" presetSubtype="0" fill="hold" grpId="9" nodeType="withEffect">
                                  <p:stCondLst>
                                    <p:cond delay="0"/>
                                  </p:stCondLst>
                                  <p:iterate>
                                    <p:tmAbs val="0"/>
                                  </p:iterate>
                                  <p:childTnLst>
                                    <p:set>
                                      <p:cBhvr>
                                        <p:cTn id="57" fill="hold"/>
                                        <p:tgtEl>
                                          <p:spTgt spid="239">
                                            <p:txEl>
                                              <p:pRg st="0" end="0"/>
                                            </p:txEl>
                                          </p:spTgt>
                                        </p:tgtEl>
                                        <p:attrNameLst>
                                          <p:attrName>style.visibility</p:attrName>
                                        </p:attrNameLst>
                                      </p:cBhvr>
                                      <p:to>
                                        <p:strVal val="visible"/>
                                      </p:to>
                                    </p:set>
                                    <p:animEffect transition="in" filter="dissolve">
                                      <p:cBhvr>
                                        <p:cTn id="58" dur="1000"/>
                                        <p:tgtEl>
                                          <p:spTgt spid="239">
                                            <p:txEl>
                                              <p:pRg st="0" end="0"/>
                                            </p:txEl>
                                          </p:spTgt>
                                        </p:tgtEl>
                                      </p:cBhvr>
                                    </p:animEffect>
                                  </p:childTnLst>
                                </p:cTn>
                              </p:par>
                            </p:childTnLst>
                          </p:cTn>
                        </p:par>
                        <p:par>
                          <p:cTn id="59" fill="hold">
                            <p:stCondLst>
                              <p:cond delay="1000"/>
                            </p:stCondLst>
                            <p:childTnLst>
                              <p:par>
                                <p:cTn id="60" presetID="9" presetClass="entr" fill="hold" grpId="10" nodeType="afterEffect">
                                  <p:stCondLst>
                                    <p:cond delay="300"/>
                                  </p:stCondLst>
                                  <p:iterate>
                                    <p:tmAbs val="0"/>
                                  </p:iterate>
                                  <p:childTnLst>
                                    <p:set>
                                      <p:cBhvr>
                                        <p:cTn id="61" fill="hold"/>
                                        <p:tgtEl>
                                          <p:spTgt spid="233"/>
                                        </p:tgtEl>
                                        <p:attrNameLst>
                                          <p:attrName>style.visibility</p:attrName>
                                        </p:attrNameLst>
                                      </p:cBhvr>
                                      <p:to>
                                        <p:strVal val="visible"/>
                                      </p:to>
                                    </p:set>
                                    <p:animEffect transition="in" filter="dissolve">
                                      <p:cBhvr>
                                        <p:cTn id="62" dur="1000"/>
                                        <p:tgtEl>
                                          <p:spTgt spid="23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11" nodeType="clickEffect">
                                  <p:stCondLst>
                                    <p:cond delay="0"/>
                                  </p:stCondLst>
                                  <p:iterate>
                                    <p:tmAbs val="0"/>
                                  </p:iterate>
                                  <p:childTnLst>
                                    <p:set>
                                      <p:cBhvr>
                                        <p:cTn id="66" fill="hold"/>
                                        <p:tgtEl>
                                          <p:spTgt spid="238">
                                            <p:bg/>
                                          </p:spTgt>
                                        </p:tgtEl>
                                        <p:attrNameLst>
                                          <p:attrName>style.visibility</p:attrName>
                                        </p:attrNameLst>
                                      </p:cBhvr>
                                      <p:to>
                                        <p:strVal val="visible"/>
                                      </p:to>
                                    </p:set>
                                    <p:anim calcmode="lin" valueType="num">
                                      <p:cBhvr>
                                        <p:cTn id="67" dur="1000" fill="hold"/>
                                        <p:tgtEl>
                                          <p:spTgt spid="238">
                                            <p:bg/>
                                          </p:spTgt>
                                        </p:tgtEl>
                                        <p:attrNameLst>
                                          <p:attrName>ppt_x</p:attrName>
                                        </p:attrNameLst>
                                      </p:cBhvr>
                                      <p:tavLst>
                                        <p:tav tm="0">
                                          <p:val>
                                            <p:strVal val="#ppt_x"/>
                                          </p:val>
                                        </p:tav>
                                        <p:tav tm="100000">
                                          <p:val>
                                            <p:strVal val="#ppt_x"/>
                                          </p:val>
                                        </p:tav>
                                      </p:tavLst>
                                    </p:anim>
                                    <p:anim calcmode="lin" valueType="num">
                                      <p:cBhvr>
                                        <p:cTn id="68" dur="1000" fill="hold"/>
                                        <p:tgtEl>
                                          <p:spTgt spid="238">
                                            <p:bg/>
                                          </p:spTgt>
                                        </p:tgtEl>
                                        <p:attrNameLst>
                                          <p:attrName>ppt_y</p:attrName>
                                        </p:attrNameLst>
                                      </p:cBhvr>
                                      <p:tavLst>
                                        <p:tav tm="0">
                                          <p:val>
                                            <p:strVal val="0-#ppt_h/2"/>
                                          </p:val>
                                        </p:tav>
                                        <p:tav tm="100000">
                                          <p:val>
                                            <p:strVal val="#ppt_y"/>
                                          </p:val>
                                        </p:tav>
                                      </p:tavLst>
                                    </p:anim>
                                  </p:childTnLst>
                                </p:cTn>
                              </p:par>
                              <p:par>
                                <p:cTn id="69" presetID="2" presetClass="entr" presetSubtype="1" fill="hold" grpId="11" nodeType="withEffect">
                                  <p:stCondLst>
                                    <p:cond delay="0"/>
                                  </p:stCondLst>
                                  <p:iterate>
                                    <p:tmAbs val="0"/>
                                  </p:iterate>
                                  <p:childTnLst>
                                    <p:set>
                                      <p:cBhvr>
                                        <p:cTn id="70" fill="hold"/>
                                        <p:tgtEl>
                                          <p:spTgt spid="238">
                                            <p:txEl>
                                              <p:pRg st="0" end="0"/>
                                            </p:txEl>
                                          </p:spTgt>
                                        </p:tgtEl>
                                        <p:attrNameLst>
                                          <p:attrName>style.visibility</p:attrName>
                                        </p:attrNameLst>
                                      </p:cBhvr>
                                      <p:to>
                                        <p:strVal val="visible"/>
                                      </p:to>
                                    </p:set>
                                    <p:anim calcmode="lin" valueType="num">
                                      <p:cBhvr>
                                        <p:cTn id="71" dur="1000" fill="hold"/>
                                        <p:tgtEl>
                                          <p:spTgt spid="238">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238">
                                            <p:txEl>
                                              <p:pRg st="0" end="0"/>
                                            </p:txEl>
                                          </p:spTgt>
                                        </p:tgtEl>
                                        <p:attrNameLst>
                                          <p:attrName>ppt_y</p:attrName>
                                        </p:attrNameLst>
                                      </p:cBhvr>
                                      <p:tavLst>
                                        <p:tav tm="0">
                                          <p:val>
                                            <p:strVal val="0-#ppt_h/2"/>
                                          </p:val>
                                        </p:tav>
                                        <p:tav tm="100000">
                                          <p:val>
                                            <p:strVal val="#ppt_y"/>
                                          </p:val>
                                        </p:tav>
                                      </p:tavLst>
                                    </p:anim>
                                  </p:childTnLst>
                                </p:cTn>
                              </p:par>
                            </p:childTnLst>
                          </p:cTn>
                        </p:par>
                        <p:par>
                          <p:cTn id="73" fill="hold">
                            <p:stCondLst>
                              <p:cond delay="1000"/>
                            </p:stCondLst>
                            <p:childTnLst>
                              <p:par>
                                <p:cTn id="74" presetID="2" presetClass="entr" presetSubtype="1" fill="hold" grpId="12" nodeType="afterEffect">
                                  <p:stCondLst>
                                    <p:cond delay="300"/>
                                  </p:stCondLst>
                                  <p:iterate>
                                    <p:tmAbs val="0"/>
                                  </p:iterate>
                                  <p:childTnLst>
                                    <p:set>
                                      <p:cBhvr>
                                        <p:cTn id="75" fill="hold"/>
                                        <p:tgtEl>
                                          <p:spTgt spid="234"/>
                                        </p:tgtEl>
                                        <p:attrNameLst>
                                          <p:attrName>style.visibility</p:attrName>
                                        </p:attrNameLst>
                                      </p:cBhvr>
                                      <p:to>
                                        <p:strVal val="visible"/>
                                      </p:to>
                                    </p:set>
                                    <p:anim calcmode="lin" valueType="num">
                                      <p:cBhvr>
                                        <p:cTn id="76" dur="1000" fill="hold"/>
                                        <p:tgtEl>
                                          <p:spTgt spid="234"/>
                                        </p:tgtEl>
                                        <p:attrNameLst>
                                          <p:attrName>ppt_x</p:attrName>
                                        </p:attrNameLst>
                                      </p:cBhvr>
                                      <p:tavLst>
                                        <p:tav tm="0">
                                          <p:val>
                                            <p:strVal val="#ppt_x"/>
                                          </p:val>
                                        </p:tav>
                                        <p:tav tm="100000">
                                          <p:val>
                                            <p:strVal val="#ppt_x"/>
                                          </p:val>
                                        </p:tav>
                                      </p:tavLst>
                                    </p:anim>
                                    <p:anim calcmode="lin" valueType="num">
                                      <p:cBhvr>
                                        <p:cTn id="77" dur="1000" fill="hold"/>
                                        <p:tgtEl>
                                          <p:spTgt spid="2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2" animBg="1" advAuto="0"/>
      <p:bldP spid="230" grpId="4" animBg="1" advAuto="0"/>
      <p:bldP spid="231" grpId="6" animBg="1" advAuto="0"/>
      <p:bldP spid="232" grpId="8" animBg="1" advAuto="0"/>
      <p:bldP spid="233" grpId="10" animBg="1" advAuto="0"/>
      <p:bldP spid="234" grpId="12" animBg="1" advAuto="0"/>
      <p:bldP spid="235" grpId="5" build="p" bldLvl="5" animBg="1" advAuto="0"/>
      <p:bldP spid="236" grpId="3" build="p" bldLvl="5" animBg="1" advAuto="0"/>
      <p:bldP spid="237" grpId="1" build="p" bldLvl="5" animBg="1" advAuto="0"/>
      <p:bldP spid="238" grpId="11" build="p" bldLvl="5" animBg="1" advAuto="0"/>
      <p:bldP spid="239" grpId="9" build="p" bldLvl="5" animBg="1" advAuto="0"/>
      <p:bldP spid="240" grpId="7" build="p" bldLvl="5"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904"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905"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90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50</a:t>
            </a:fld>
            <a:endParaRPr/>
          </a:p>
        </p:txBody>
      </p:sp>
      <p:sp>
        <p:nvSpPr>
          <p:cNvPr id="907"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908"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909" name="Agenda"/>
          <p:cNvSpPr txBox="1">
            <a:spLocks noGrp="1"/>
          </p:cNvSpPr>
          <p:nvPr>
            <p:ph type="title"/>
          </p:nvPr>
        </p:nvSpPr>
        <p:spPr>
          <a:xfrm>
            <a:off x="4833937" y="1654740"/>
            <a:ext cx="14716126" cy="1931266"/>
          </a:xfrm>
          <a:prstGeom prst="rect">
            <a:avLst/>
          </a:prstGeom>
        </p:spPr>
        <p:txBody>
          <a:bodyPr>
            <a:normAutofit fontScale="90000"/>
          </a:bodyPr>
          <a:lstStyle/>
          <a:p>
            <a:r>
              <a:t>Agenda</a:t>
            </a:r>
          </a:p>
        </p:txBody>
      </p:sp>
      <p:sp>
        <p:nvSpPr>
          <p:cNvPr id="910" name="Why Requirements?"/>
          <p:cNvSpPr txBox="1">
            <a:spLocks noGrp="1"/>
          </p:cNvSpPr>
          <p:nvPr>
            <p:ph type="body" sz="quarter" idx="1"/>
          </p:nvPr>
        </p:nvSpPr>
        <p:spPr>
          <a:xfrm>
            <a:off x="2080161" y="4263900"/>
            <a:ext cx="20223678" cy="1195586"/>
          </a:xfrm>
          <a:prstGeom prst="rect">
            <a:avLst/>
          </a:prstGeom>
          <a:effectLst>
            <a:outerShdw blurRad="50800" dist="63500" dir="5400000" rotWithShape="0">
              <a:srgbClr val="000000"/>
            </a:outerShdw>
          </a:effectLst>
        </p:spPr>
        <p:txBody>
          <a:bodyPr/>
          <a:lstStyle>
            <a:lvl1pPr>
              <a:defRPr sz="6600">
                <a:solidFill>
                  <a:srgbClr val="FFFFFF">
                    <a:alpha val="24841"/>
                  </a:srgbClr>
                </a:solidFill>
              </a:defRPr>
            </a:lvl1pPr>
          </a:lstStyle>
          <a:p>
            <a:r>
              <a:t>Why Requirements?</a:t>
            </a:r>
          </a:p>
        </p:txBody>
      </p:sp>
      <p:sp>
        <p:nvSpPr>
          <p:cNvPr id="911"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912" name="Requirements of Good Requirements"/>
          <p:cNvSpPr txBox="1"/>
          <p:nvPr/>
        </p:nvSpPr>
        <p:spPr>
          <a:xfrm>
            <a:off x="2080161" y="6933464"/>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Requirements of Good Requirements</a:t>
            </a:r>
          </a:p>
        </p:txBody>
      </p:sp>
      <p:sp>
        <p:nvSpPr>
          <p:cNvPr id="913" name="Organizing Them"/>
          <p:cNvSpPr txBox="1"/>
          <p:nvPr/>
        </p:nvSpPr>
        <p:spPr>
          <a:xfrm>
            <a:off x="2080161" y="9605766"/>
            <a:ext cx="20223678" cy="119011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Organizing Them</a:t>
            </a:r>
          </a:p>
        </p:txBody>
      </p:sp>
      <p:sp>
        <p:nvSpPr>
          <p:cNvPr id="914" name="Where Do We Find Them?"/>
          <p:cNvSpPr txBox="1"/>
          <p:nvPr/>
        </p:nvSpPr>
        <p:spPr>
          <a:xfrm>
            <a:off x="2080161" y="8268246"/>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lvl1pPr>
          </a:lstStyle>
          <a:p>
            <a:r>
              <a:t>Where Do We Find Them?</a:t>
            </a:r>
          </a:p>
        </p:txBody>
      </p:sp>
      <p:sp>
        <p:nvSpPr>
          <p:cNvPr id="915" name="Writing Requirements"/>
          <p:cNvSpPr txBox="1"/>
          <p:nvPr/>
        </p:nvSpPr>
        <p:spPr>
          <a:xfrm>
            <a:off x="2080161" y="5598682"/>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5119"/>
                  </a:srgbClr>
                </a:solidFill>
              </a:defRPr>
            </a:lvl1pPr>
          </a:lstStyle>
          <a:p>
            <a:r>
              <a:t>Writing Requirements</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918"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919"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92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51</a:t>
            </a:fld>
            <a:endParaRPr/>
          </a:p>
        </p:txBody>
      </p:sp>
      <p:sp>
        <p:nvSpPr>
          <p:cNvPr id="921"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922"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923" name="Requirements"/>
          <p:cNvSpPr txBox="1">
            <a:spLocks noGrp="1"/>
          </p:cNvSpPr>
          <p:nvPr>
            <p:ph type="title"/>
          </p:nvPr>
        </p:nvSpPr>
        <p:spPr>
          <a:prstGeom prst="rect">
            <a:avLst/>
          </a:prstGeom>
        </p:spPr>
        <p:txBody>
          <a:bodyPr>
            <a:normAutofit fontScale="90000"/>
          </a:bodyPr>
          <a:lstStyle>
            <a:lvl1pPr defTabSz="624363">
              <a:defRPr sz="9120"/>
            </a:lvl1pPr>
          </a:lstStyle>
          <a:p>
            <a:r>
              <a:t>Requirements</a:t>
            </a:r>
          </a:p>
        </p:txBody>
      </p:sp>
      <p:sp>
        <p:nvSpPr>
          <p:cNvPr id="924" name="Product"/>
          <p:cNvSpPr txBox="1">
            <a:spLocks noGrp="1"/>
          </p:cNvSpPr>
          <p:nvPr>
            <p:ph type="body" sz="quarter" idx="1"/>
          </p:nvPr>
        </p:nvSpPr>
        <p:spPr>
          <a:xfrm>
            <a:off x="6252738" y="6958289"/>
            <a:ext cx="2779520" cy="1013985"/>
          </a:xfrm>
          <a:prstGeom prst="rect">
            <a:avLst/>
          </a:prstGeom>
          <a:effectLst>
            <a:outerShdw blurRad="50800" dist="63500" dir="5400000" rotWithShape="0">
              <a:srgbClr val="000000"/>
            </a:outerShdw>
          </a:effectLst>
        </p:spPr>
        <p:txBody>
          <a:bodyPr/>
          <a:lstStyle>
            <a:lvl1pPr algn="r">
              <a:defRPr>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Product</a:t>
            </a:r>
          </a:p>
        </p:txBody>
      </p:sp>
      <p:sp>
        <p:nvSpPr>
          <p:cNvPr id="925"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926" name="Where do they come from?"/>
          <p:cNvSpPr txBox="1"/>
          <p:nvPr/>
        </p:nvSpPr>
        <p:spPr>
          <a:xfrm>
            <a:off x="8488249" y="3509980"/>
            <a:ext cx="7407503"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4400"/>
            </a:lvl1pPr>
          </a:lstStyle>
          <a:p>
            <a:r>
              <a:t>Where do they come from?</a:t>
            </a:r>
          </a:p>
        </p:txBody>
      </p:sp>
      <p:sp>
        <p:nvSpPr>
          <p:cNvPr id="927" name="requirements come from cost, schedule and “performance” goals"/>
          <p:cNvSpPr txBox="1"/>
          <p:nvPr/>
        </p:nvSpPr>
        <p:spPr>
          <a:xfrm>
            <a:off x="9242201" y="5478726"/>
            <a:ext cx="8888118" cy="1651278"/>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requirements come from cost, schedule and “performance” goals</a:t>
            </a:r>
          </a:p>
        </p:txBody>
      </p:sp>
      <p:sp>
        <p:nvSpPr>
          <p:cNvPr id="928" name="Project"/>
          <p:cNvSpPr txBox="1"/>
          <p:nvPr/>
        </p:nvSpPr>
        <p:spPr>
          <a:xfrm>
            <a:off x="6252738" y="5478726"/>
            <a:ext cx="277952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400">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Project</a:t>
            </a:r>
          </a:p>
        </p:txBody>
      </p:sp>
      <p:sp>
        <p:nvSpPr>
          <p:cNvPr id="929" name="System"/>
          <p:cNvSpPr txBox="1"/>
          <p:nvPr/>
        </p:nvSpPr>
        <p:spPr>
          <a:xfrm>
            <a:off x="6252738" y="8437851"/>
            <a:ext cx="2779520" cy="10139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400">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System</a:t>
            </a:r>
          </a:p>
        </p:txBody>
      </p:sp>
      <p:sp>
        <p:nvSpPr>
          <p:cNvPr id="930" name="requirements come from marketing research and customer needs"/>
          <p:cNvSpPr txBox="1"/>
          <p:nvPr/>
        </p:nvSpPr>
        <p:spPr>
          <a:xfrm>
            <a:off x="9241260" y="6958289"/>
            <a:ext cx="8890001" cy="1651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requirements come from marketing research and customer needs</a:t>
            </a:r>
          </a:p>
        </p:txBody>
      </p:sp>
      <p:sp>
        <p:nvSpPr>
          <p:cNvPr id="931" name="requirements are derived from product and project requirements"/>
          <p:cNvSpPr txBox="1"/>
          <p:nvPr/>
        </p:nvSpPr>
        <p:spPr>
          <a:xfrm>
            <a:off x="9241260" y="8437851"/>
            <a:ext cx="8890001" cy="1651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requirements are derived from product and project requirements</a:t>
            </a:r>
          </a:p>
        </p:txBody>
      </p:sp>
      <p:sp>
        <p:nvSpPr>
          <p:cNvPr id="93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14="http://schemas.microsoft.com/office/drawing/2010/main" xmlns:m="http://schemas.openxmlformats.org/officeDocument/2006/math"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937"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938"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93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52</a:t>
            </a:fld>
            <a:endParaRPr/>
          </a:p>
        </p:txBody>
      </p:sp>
      <p:sp>
        <p:nvSpPr>
          <p:cNvPr id="940"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941"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942" name="Product"/>
          <p:cNvSpPr txBox="1">
            <a:spLocks noGrp="1"/>
          </p:cNvSpPr>
          <p:nvPr>
            <p:ph type="body" sz="quarter" idx="1"/>
          </p:nvPr>
        </p:nvSpPr>
        <p:spPr>
          <a:xfrm>
            <a:off x="6252738" y="6958289"/>
            <a:ext cx="2779520" cy="1013985"/>
          </a:xfrm>
          <a:prstGeom prst="rect">
            <a:avLst/>
          </a:prstGeom>
          <a:effectLst>
            <a:outerShdw blurRad="50800" dist="63500" dir="5400000" rotWithShape="0">
              <a:srgbClr val="000000"/>
            </a:outerShdw>
          </a:effectLst>
        </p:spPr>
        <p:txBody>
          <a:bodyPr/>
          <a:lstStyle>
            <a:lvl1pPr algn="r">
              <a:defRPr>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Product</a:t>
            </a:r>
          </a:p>
        </p:txBody>
      </p:sp>
      <p:sp>
        <p:nvSpPr>
          <p:cNvPr id="943"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944" name="The Super Duper CT product will sell for $300,000 and accommodate larger patients"/>
          <p:cNvSpPr txBox="1"/>
          <p:nvPr/>
        </p:nvSpPr>
        <p:spPr>
          <a:xfrm>
            <a:off x="9242201" y="5478726"/>
            <a:ext cx="11434703" cy="1651278"/>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The Super Duper CT product will sell for $300,000 and accommodate larger patients</a:t>
            </a:r>
          </a:p>
        </p:txBody>
      </p:sp>
      <p:sp>
        <p:nvSpPr>
          <p:cNvPr id="945" name="Project"/>
          <p:cNvSpPr txBox="1"/>
          <p:nvPr/>
        </p:nvSpPr>
        <p:spPr>
          <a:xfrm>
            <a:off x="6252738" y="5478726"/>
            <a:ext cx="277952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400">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Project</a:t>
            </a:r>
          </a:p>
        </p:txBody>
      </p:sp>
      <p:sp>
        <p:nvSpPr>
          <p:cNvPr id="946" name="System"/>
          <p:cNvSpPr txBox="1"/>
          <p:nvPr/>
        </p:nvSpPr>
        <p:spPr>
          <a:xfrm>
            <a:off x="6252738" y="8437851"/>
            <a:ext cx="2779520" cy="10139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400">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System</a:t>
            </a:r>
          </a:p>
        </p:txBody>
      </p:sp>
      <p:sp>
        <p:nvSpPr>
          <p:cNvPr id="947" name="The SDCT product can image patients weighing 380 lbs"/>
          <p:cNvSpPr txBox="1"/>
          <p:nvPr/>
        </p:nvSpPr>
        <p:spPr>
          <a:xfrm>
            <a:off x="9241260" y="6958289"/>
            <a:ext cx="11434702" cy="1651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a:defRPr sz="4400"/>
            </a:pPr>
            <a:r>
              <a:t>The SDCT product can image</a:t>
            </a:r>
            <a:br/>
            <a:r>
              <a:t>patients weighing 380 lbs</a:t>
            </a:r>
          </a:p>
        </p:txBody>
      </p:sp>
      <p:sp>
        <p:nvSpPr>
          <p:cNvPr id="948" name="The System shall provide a patient imaging table capable of supporting patients in a supine position weighing 380 pounds or less"/>
          <p:cNvSpPr txBox="1"/>
          <p:nvPr/>
        </p:nvSpPr>
        <p:spPr>
          <a:xfrm>
            <a:off x="9241260" y="8426808"/>
            <a:ext cx="11434702" cy="2381337"/>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The System shall provide a patient imaging table capable of supporting patients in a supine position weighing 380 pounds or less</a:t>
            </a:r>
          </a:p>
        </p:txBody>
      </p:sp>
      <p:sp>
        <p:nvSpPr>
          <p:cNvPr id="949"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950" name="Requirements"/>
          <p:cNvSpPr txBox="1">
            <a:spLocks noGrp="1"/>
          </p:cNvSpPr>
          <p:nvPr>
            <p:ph type="title"/>
          </p:nvPr>
        </p:nvSpPr>
        <p:spPr>
          <a:prstGeom prst="rect">
            <a:avLst/>
          </a:prstGeom>
        </p:spPr>
        <p:txBody>
          <a:bodyPr>
            <a:normAutofit fontScale="90000"/>
          </a:bodyPr>
          <a:lstStyle>
            <a:lvl1pPr defTabSz="624363">
              <a:defRPr sz="9120"/>
            </a:lvl1pPr>
          </a:lstStyle>
          <a:p>
            <a:r>
              <a:t>Requirements</a:t>
            </a:r>
          </a:p>
        </p:txBody>
      </p:sp>
      <p:sp>
        <p:nvSpPr>
          <p:cNvPr id="951" name="some examples"/>
          <p:cNvSpPr txBox="1"/>
          <p:nvPr/>
        </p:nvSpPr>
        <p:spPr>
          <a:xfrm>
            <a:off x="8488249" y="3509980"/>
            <a:ext cx="7407503"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4400"/>
            </a:lvl1pPr>
          </a:lstStyle>
          <a:p>
            <a:r>
              <a:t>some examples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954"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955"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95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53</a:t>
            </a:fld>
            <a:endParaRPr/>
          </a:p>
        </p:txBody>
      </p:sp>
      <p:sp>
        <p:nvSpPr>
          <p:cNvPr id="957"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958"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959" name="Product"/>
          <p:cNvSpPr txBox="1">
            <a:spLocks noGrp="1"/>
          </p:cNvSpPr>
          <p:nvPr>
            <p:ph type="body" sz="quarter" idx="1"/>
          </p:nvPr>
        </p:nvSpPr>
        <p:spPr>
          <a:xfrm>
            <a:off x="7053673" y="6595470"/>
            <a:ext cx="2779520" cy="1013985"/>
          </a:xfrm>
          <a:prstGeom prst="rect">
            <a:avLst/>
          </a:prstGeom>
          <a:effectLst>
            <a:outerShdw blurRad="50800" dist="63500" dir="5400000" rotWithShape="0">
              <a:srgbClr val="000000"/>
            </a:outerShdw>
          </a:effectLst>
        </p:spPr>
        <p:txBody>
          <a:bodyPr/>
          <a:lstStyle>
            <a:lvl1pPr algn="r">
              <a:defRPr>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Product</a:t>
            </a:r>
          </a:p>
        </p:txBody>
      </p:sp>
      <p:sp>
        <p:nvSpPr>
          <p:cNvPr id="960"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961" name="Project"/>
          <p:cNvSpPr txBox="1"/>
          <p:nvPr/>
        </p:nvSpPr>
        <p:spPr>
          <a:xfrm>
            <a:off x="8088213" y="4933646"/>
            <a:ext cx="2779519"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400">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Project</a:t>
            </a:r>
          </a:p>
        </p:txBody>
      </p:sp>
      <p:sp>
        <p:nvSpPr>
          <p:cNvPr id="962" name="System"/>
          <p:cNvSpPr txBox="1"/>
          <p:nvPr/>
        </p:nvSpPr>
        <p:spPr>
          <a:xfrm>
            <a:off x="5941264" y="8257295"/>
            <a:ext cx="277952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400">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System</a:t>
            </a:r>
          </a:p>
        </p:txBody>
      </p:sp>
      <p:sp>
        <p:nvSpPr>
          <p:cNvPr id="963"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964" name="Requirements"/>
          <p:cNvSpPr txBox="1">
            <a:spLocks noGrp="1"/>
          </p:cNvSpPr>
          <p:nvPr>
            <p:ph type="title"/>
          </p:nvPr>
        </p:nvSpPr>
        <p:spPr>
          <a:prstGeom prst="rect">
            <a:avLst/>
          </a:prstGeom>
        </p:spPr>
        <p:txBody>
          <a:bodyPr>
            <a:normAutofit fontScale="90000"/>
          </a:bodyPr>
          <a:lstStyle>
            <a:lvl1pPr defTabSz="624363">
              <a:defRPr sz="9120"/>
            </a:lvl1pPr>
          </a:lstStyle>
          <a:p>
            <a:r>
              <a:t>Requirements</a:t>
            </a:r>
          </a:p>
        </p:txBody>
      </p:sp>
      <p:sp>
        <p:nvSpPr>
          <p:cNvPr id="965" name="from general to specific needs"/>
          <p:cNvSpPr txBox="1"/>
          <p:nvPr/>
        </p:nvSpPr>
        <p:spPr>
          <a:xfrm>
            <a:off x="8488249" y="3509980"/>
            <a:ext cx="7407503"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4400"/>
            </a:lvl1pPr>
          </a:lstStyle>
          <a:p>
            <a:r>
              <a:t>from general to specific needs</a:t>
            </a:r>
          </a:p>
        </p:txBody>
      </p:sp>
      <p:sp>
        <p:nvSpPr>
          <p:cNvPr id="966" name="Triangle"/>
          <p:cNvSpPr/>
          <p:nvPr/>
        </p:nvSpPr>
        <p:spPr>
          <a:xfrm>
            <a:off x="8160886" y="4697427"/>
            <a:ext cx="8062228" cy="674785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gradFill>
            <a:gsLst>
              <a:gs pos="0">
                <a:srgbClr val="00FF00"/>
              </a:gs>
              <a:gs pos="100000">
                <a:srgbClr val="094403"/>
              </a:gs>
            </a:gsLst>
            <a:lin ang="5400000"/>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967" name="Subsystem"/>
          <p:cNvSpPr txBox="1"/>
          <p:nvPr/>
        </p:nvSpPr>
        <p:spPr>
          <a:xfrm>
            <a:off x="4962344" y="9919119"/>
            <a:ext cx="277952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400">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Subsystem</a:t>
            </a:r>
          </a:p>
        </p:txBody>
      </p:sp>
      <p:sp>
        <p:nvSpPr>
          <p:cNvPr id="968" name="Line"/>
          <p:cNvSpPr/>
          <p:nvPr/>
        </p:nvSpPr>
        <p:spPr>
          <a:xfrm>
            <a:off x="11251148" y="6291242"/>
            <a:ext cx="1881705" cy="1"/>
          </a:xfrm>
          <a:prstGeom prst="line">
            <a:avLst/>
          </a:prstGeom>
          <a:ln w="25400">
            <a:solidFill>
              <a:srgbClr val="0096FF"/>
            </a:solidFill>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969" name="Line"/>
          <p:cNvSpPr/>
          <p:nvPr/>
        </p:nvSpPr>
        <p:spPr>
          <a:xfrm>
            <a:off x="10216008" y="7992451"/>
            <a:ext cx="3951984" cy="1"/>
          </a:xfrm>
          <a:prstGeom prst="line">
            <a:avLst/>
          </a:prstGeom>
          <a:ln w="25400">
            <a:solidFill>
              <a:srgbClr val="0096FF"/>
            </a:solidFill>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970" name="Line"/>
          <p:cNvSpPr/>
          <p:nvPr/>
        </p:nvSpPr>
        <p:spPr>
          <a:xfrm>
            <a:off x="9208508" y="9693661"/>
            <a:ext cx="5966984" cy="1"/>
          </a:xfrm>
          <a:prstGeom prst="line">
            <a:avLst/>
          </a:prstGeom>
          <a:ln w="25400">
            <a:solidFill>
              <a:srgbClr val="0096FF"/>
            </a:solidFill>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971" name="Project requirements are few in number and address business or team goals"/>
          <p:cNvSpPr txBox="1"/>
          <p:nvPr/>
        </p:nvSpPr>
        <p:spPr>
          <a:xfrm>
            <a:off x="13050350" y="4831856"/>
            <a:ext cx="8143416" cy="121756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lnSpcReduction="10000"/>
          </a:bodyPr>
          <a:lstStyle/>
          <a:p>
            <a:pPr>
              <a:defRPr sz="3600"/>
            </a:pPr>
            <a:r>
              <a:t>Project requirements are few in number</a:t>
            </a:r>
            <a:br/>
            <a:r>
              <a:t>and address business or team goals</a:t>
            </a:r>
          </a:p>
        </p:txBody>
      </p:sp>
      <p:sp>
        <p:nvSpPr>
          <p:cNvPr id="972" name="Product requirements are written for the customer with terms they understand"/>
          <p:cNvSpPr txBox="1"/>
          <p:nvPr/>
        </p:nvSpPr>
        <p:spPr>
          <a:xfrm>
            <a:off x="14171235" y="6493680"/>
            <a:ext cx="8143416" cy="121756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lnSpcReduction="10000"/>
          </a:bodyPr>
          <a:lstStyle>
            <a:lvl1pPr>
              <a:defRPr sz="3600"/>
            </a:lvl1pPr>
          </a:lstStyle>
          <a:p>
            <a:r>
              <a:t>Product requirements are written for the customer with terms they understand</a:t>
            </a:r>
          </a:p>
        </p:txBody>
      </p:sp>
      <p:sp>
        <p:nvSpPr>
          <p:cNvPr id="973" name="System requirements are written for engineer’s designs and tests"/>
          <p:cNvSpPr txBox="1"/>
          <p:nvPr/>
        </p:nvSpPr>
        <p:spPr>
          <a:xfrm>
            <a:off x="14864917" y="8155505"/>
            <a:ext cx="8143416" cy="121756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lnSpcReduction="10000"/>
          </a:bodyPr>
          <a:lstStyle>
            <a:lvl1pPr>
              <a:defRPr sz="3600"/>
            </a:lvl1pPr>
          </a:lstStyle>
          <a:p>
            <a:r>
              <a:t>System requirements are written for engineer’s designs and tests</a:t>
            </a:r>
          </a:p>
        </p:txBody>
      </p:sp>
      <p:sp>
        <p:nvSpPr>
          <p:cNvPr id="974" name="Large systems might have subsystems needing more technical detail"/>
          <p:cNvSpPr txBox="1"/>
          <p:nvPr/>
        </p:nvSpPr>
        <p:spPr>
          <a:xfrm>
            <a:off x="15614867" y="9817329"/>
            <a:ext cx="8143415" cy="121756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lnSpcReduction="10000"/>
          </a:bodyPr>
          <a:lstStyle>
            <a:lvl1pPr>
              <a:defRPr sz="3600"/>
            </a:lvl1pPr>
          </a:lstStyle>
          <a:p>
            <a:r>
              <a:t>Large systems might have subsystems needing more technical detail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977"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978"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97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54</a:t>
            </a:fld>
            <a:endParaRPr/>
          </a:p>
        </p:txBody>
      </p:sp>
      <p:sp>
        <p:nvSpPr>
          <p:cNvPr id="980"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981"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982" name="Typically from Marketing - “the Voice of the Customer”"/>
          <p:cNvSpPr txBox="1">
            <a:spLocks noGrp="1"/>
          </p:cNvSpPr>
          <p:nvPr>
            <p:ph type="body" sz="quarter" idx="1"/>
          </p:nvPr>
        </p:nvSpPr>
        <p:spPr>
          <a:xfrm>
            <a:off x="6153752" y="4319874"/>
            <a:ext cx="16084266" cy="1404345"/>
          </a:xfrm>
          <a:prstGeom prst="rect">
            <a:avLst/>
          </a:prstGeom>
          <a:effectLst>
            <a:outerShdw blurRad="50800" dist="63500" dir="5400000" rotWithShape="0">
              <a:srgbClr val="000000"/>
            </a:outerShdw>
          </a:effectLst>
        </p:spPr>
        <p:txBody>
          <a:bodyPr/>
          <a:lstStyle>
            <a:lvl1pPr>
              <a:defRPr sz="5600"/>
            </a:lvl1pPr>
          </a:lstStyle>
          <a:p>
            <a:r>
              <a:t>Typically from Marketing - “the Voice of the Customer”</a:t>
            </a:r>
          </a:p>
        </p:txBody>
      </p:sp>
      <p:sp>
        <p:nvSpPr>
          <p:cNvPr id="983" name="Where Do Requirements Come From?"/>
          <p:cNvSpPr txBox="1">
            <a:spLocks noGrp="1"/>
          </p:cNvSpPr>
          <p:nvPr>
            <p:ph type="title"/>
          </p:nvPr>
        </p:nvSpPr>
        <p:spPr>
          <a:xfrm>
            <a:off x="1834805" y="2122839"/>
            <a:ext cx="20714390" cy="1460501"/>
          </a:xfrm>
          <a:prstGeom prst="rect">
            <a:avLst/>
          </a:prstGeom>
        </p:spPr>
        <p:txBody>
          <a:bodyPr>
            <a:normAutofit fontScale="90000"/>
          </a:bodyPr>
          <a:lstStyle>
            <a:lvl1pPr defTabSz="624363">
              <a:defRPr sz="9120"/>
            </a:lvl1pPr>
          </a:lstStyle>
          <a:p>
            <a:r>
              <a:t>Where Do Requirements Come From?</a:t>
            </a:r>
          </a:p>
        </p:txBody>
      </p:sp>
      <p:pic>
        <p:nvPicPr>
          <p:cNvPr id="984" name="page21image22843248.png" descr="page21image22843248.png"/>
          <p:cNvPicPr>
            <a:picLocks noChangeAspect="1"/>
          </p:cNvPicPr>
          <p:nvPr/>
        </p:nvPicPr>
        <p:blipFill>
          <a:blip r:embed="rId4">
            <a:extLst/>
          </a:blip>
          <a:stretch>
            <a:fillRect/>
          </a:stretch>
        </p:blipFill>
        <p:spPr>
          <a:xfrm>
            <a:off x="3004212" y="3675614"/>
            <a:ext cx="3676434" cy="8816552"/>
          </a:xfrm>
          <a:prstGeom prst="rect">
            <a:avLst/>
          </a:prstGeom>
          <a:ln w="12700">
            <a:miter lim="400000"/>
          </a:ln>
        </p:spPr>
      </p:pic>
      <p:sp>
        <p:nvSpPr>
          <p:cNvPr id="985" name="From previous personal experience…"/>
          <p:cNvSpPr txBox="1"/>
          <p:nvPr/>
        </p:nvSpPr>
        <p:spPr>
          <a:xfrm>
            <a:off x="8122746" y="5197801"/>
            <a:ext cx="13954418" cy="444638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marL="611187" indent="-611187" algn="l">
              <a:spcBef>
                <a:spcPts val="1000"/>
              </a:spcBef>
              <a:buSzPct val="145000"/>
              <a:buChar char="•"/>
              <a:defRPr sz="5000"/>
            </a:pPr>
            <a:r>
              <a:t>From previous personal experience</a:t>
            </a:r>
          </a:p>
          <a:p>
            <a:pPr marL="611187" indent="-611187" algn="l">
              <a:spcBef>
                <a:spcPts val="1000"/>
              </a:spcBef>
              <a:buSzPct val="145000"/>
              <a:buChar char="•"/>
              <a:defRPr sz="5000"/>
            </a:pPr>
            <a:r>
              <a:t>From interactive workshops with experts</a:t>
            </a:r>
          </a:p>
          <a:p>
            <a:pPr marL="611187" indent="-611187" algn="l">
              <a:spcBef>
                <a:spcPts val="1000"/>
              </a:spcBef>
              <a:buSzPct val="145000"/>
              <a:buChar char="•"/>
              <a:defRPr sz="5000"/>
            </a:pPr>
            <a:r>
              <a:t>From direct observation in a daily work setting</a:t>
            </a:r>
          </a:p>
          <a:p>
            <a:pPr marL="611187" indent="-611187" algn="l">
              <a:spcBef>
                <a:spcPts val="1000"/>
              </a:spcBef>
              <a:buSzPct val="145000"/>
              <a:buChar char="•"/>
              <a:defRPr sz="5000"/>
            </a:pPr>
            <a:r>
              <a:t>From insight, interpolation, understanding, abstraction</a:t>
            </a:r>
          </a:p>
        </p:txBody>
      </p:sp>
      <p:sp>
        <p:nvSpPr>
          <p:cNvPr id="986"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82"/>
                                        </p:tgtEl>
                                        <p:attrNameLst>
                                          <p:attrName>style.visibility</p:attrName>
                                        </p:attrNameLst>
                                      </p:cBhvr>
                                      <p:to>
                                        <p:strVal val="visible"/>
                                      </p:to>
                                    </p:set>
                                    <p:animEffect transition="in" filter="dissolve">
                                      <p:cBhvr>
                                        <p:cTn id="7" dur="1000"/>
                                        <p:tgtEl>
                                          <p:spTgt spid="9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985"/>
                                        </p:tgtEl>
                                        <p:attrNameLst>
                                          <p:attrName>style.visibility</p:attrName>
                                        </p:attrNameLst>
                                      </p:cBhvr>
                                      <p:to>
                                        <p:strVal val="visible"/>
                                      </p:to>
                                    </p:set>
                                    <p:animEffect transition="in" filter="dissolve">
                                      <p:cBhvr>
                                        <p:cTn id="12" dur="1000"/>
                                        <p:tgtEl>
                                          <p:spTgt spid="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 grpId="1" animBg="1" advAuto="0"/>
      <p:bldP spid="985" grpId="2"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991"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992"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99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55</a:t>
            </a:fld>
            <a:endParaRPr/>
          </a:p>
        </p:txBody>
      </p:sp>
      <p:sp>
        <p:nvSpPr>
          <p:cNvPr id="994"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995"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996" name="Where Do Requirements Come From?"/>
          <p:cNvSpPr txBox="1">
            <a:spLocks noGrp="1"/>
          </p:cNvSpPr>
          <p:nvPr>
            <p:ph type="title"/>
          </p:nvPr>
        </p:nvSpPr>
        <p:spPr>
          <a:xfrm>
            <a:off x="1834805" y="2122839"/>
            <a:ext cx="20714390" cy="1460501"/>
          </a:xfrm>
          <a:prstGeom prst="rect">
            <a:avLst/>
          </a:prstGeom>
        </p:spPr>
        <p:txBody>
          <a:bodyPr>
            <a:normAutofit fontScale="90000"/>
          </a:bodyPr>
          <a:lstStyle>
            <a:lvl1pPr defTabSz="624363">
              <a:defRPr sz="9120"/>
            </a:lvl1pPr>
          </a:lstStyle>
          <a:p>
            <a:r>
              <a:t>Where Do Requirements Come From?</a:t>
            </a:r>
          </a:p>
        </p:txBody>
      </p:sp>
      <p:sp>
        <p:nvSpPr>
          <p:cNvPr id="997"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pic>
        <p:nvPicPr>
          <p:cNvPr id="998" name="page21image22843248.png" descr="page21image22843248.png"/>
          <p:cNvPicPr>
            <a:picLocks noChangeAspect="1"/>
          </p:cNvPicPr>
          <p:nvPr/>
        </p:nvPicPr>
        <p:blipFill>
          <a:blip r:embed="rId3">
            <a:extLst/>
          </a:blip>
          <a:stretch>
            <a:fillRect/>
          </a:stretch>
        </p:blipFill>
        <p:spPr>
          <a:xfrm>
            <a:off x="3004212" y="3675614"/>
            <a:ext cx="3676434" cy="8816552"/>
          </a:xfrm>
          <a:prstGeom prst="rect">
            <a:avLst/>
          </a:prstGeom>
          <a:ln w="12700">
            <a:miter lim="400000"/>
          </a:ln>
        </p:spPr>
      </p:pic>
      <p:sp>
        <p:nvSpPr>
          <p:cNvPr id="999" name="Use Case Analysis…"/>
          <p:cNvSpPr txBox="1"/>
          <p:nvPr/>
        </p:nvSpPr>
        <p:spPr>
          <a:xfrm>
            <a:off x="7678383" y="4130159"/>
            <a:ext cx="14529139" cy="545568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marL="611187" indent="-611187" algn="l">
              <a:spcBef>
                <a:spcPts val="1000"/>
              </a:spcBef>
              <a:buSzPct val="145000"/>
              <a:buChar char="•"/>
              <a:defRPr sz="5000"/>
            </a:pPr>
            <a:r>
              <a:t>Use Case Analysis</a:t>
            </a:r>
          </a:p>
          <a:p>
            <a:pPr marL="611187" indent="-611187" algn="l">
              <a:spcBef>
                <a:spcPts val="1000"/>
              </a:spcBef>
              <a:buSzPct val="145000"/>
              <a:buChar char="•"/>
              <a:defRPr sz="5000"/>
            </a:pPr>
            <a:r>
              <a:t>Brainstorming</a:t>
            </a:r>
          </a:p>
          <a:p>
            <a:pPr marL="611187" indent="-611187" algn="l">
              <a:spcBef>
                <a:spcPts val="1000"/>
              </a:spcBef>
              <a:buSzPct val="145000"/>
              <a:buChar char="•"/>
              <a:defRPr sz="5000"/>
            </a:pPr>
            <a:r>
              <a:t>Customer Feedback and Specific Requests</a:t>
            </a:r>
          </a:p>
          <a:p>
            <a:pPr marL="611187" indent="-611187" algn="l">
              <a:spcBef>
                <a:spcPts val="1000"/>
              </a:spcBef>
              <a:buSzPct val="145000"/>
              <a:buChar char="•"/>
              <a:defRPr sz="5000"/>
            </a:pPr>
            <a:r>
              <a:t>Corrective and Preventative Action Reports (CAPA)</a:t>
            </a:r>
          </a:p>
          <a:p>
            <a:pPr marL="611187" indent="-611187" algn="l">
              <a:spcBef>
                <a:spcPts val="1000"/>
              </a:spcBef>
              <a:buSzPct val="145000"/>
              <a:buChar char="•"/>
              <a:defRPr sz="5000"/>
            </a:pPr>
            <a:r>
              <a:t>Competitive Reviews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 name="Rectangle"/>
          <p:cNvSpPr/>
          <p:nvPr/>
        </p:nvSpPr>
        <p:spPr>
          <a:xfrm>
            <a:off x="508000" y="508000"/>
            <a:ext cx="10419617"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002"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1003"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00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56</a:t>
            </a:fld>
            <a:endParaRPr/>
          </a:p>
        </p:txBody>
      </p:sp>
      <p:sp>
        <p:nvSpPr>
          <p:cNvPr id="1005"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006"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007" name="Where Do Requirements Come From?"/>
          <p:cNvSpPr txBox="1">
            <a:spLocks noGrp="1"/>
          </p:cNvSpPr>
          <p:nvPr>
            <p:ph type="title"/>
          </p:nvPr>
        </p:nvSpPr>
        <p:spPr>
          <a:xfrm>
            <a:off x="1232005" y="1460883"/>
            <a:ext cx="8971606" cy="2427271"/>
          </a:xfrm>
          <a:prstGeom prst="rect">
            <a:avLst/>
          </a:prstGeom>
        </p:spPr>
        <p:txBody>
          <a:bodyPr/>
          <a:lstStyle>
            <a:lvl1pPr defTabSz="468272">
              <a:defRPr sz="6840"/>
            </a:lvl1pPr>
          </a:lstStyle>
          <a:p>
            <a:r>
              <a:t>Where Do Requirements Come From?</a:t>
            </a:r>
          </a:p>
        </p:txBody>
      </p:sp>
      <p:sp>
        <p:nvSpPr>
          <p:cNvPr id="1008" name="High-level Requirements come from business strategy, market research and “the voice of the customer”"/>
          <p:cNvSpPr txBox="1">
            <a:spLocks noGrp="1"/>
          </p:cNvSpPr>
          <p:nvPr>
            <p:ph type="body" sz="quarter" idx="1"/>
          </p:nvPr>
        </p:nvSpPr>
        <p:spPr>
          <a:xfrm>
            <a:off x="1232005" y="4710200"/>
            <a:ext cx="8971606" cy="2018771"/>
          </a:xfrm>
          <a:prstGeom prst="rect">
            <a:avLst/>
          </a:prstGeom>
          <a:effectLst>
            <a:outerShdw blurRad="50800" dist="63500" dir="5400000" rotWithShape="0">
              <a:srgbClr val="000000"/>
            </a:outerShdw>
          </a:effectLst>
        </p:spPr>
        <p:txBody>
          <a:bodyPr>
            <a:normAutofit lnSpcReduction="10000"/>
          </a:bodyPr>
          <a:lstStyle>
            <a:lvl1pPr marL="605075" indent="-605075" defTabSz="813315">
              <a:defRPr sz="4356"/>
            </a:lvl1pPr>
          </a:lstStyle>
          <a:p>
            <a:r>
              <a:t>High-level Requirements come from business strategy, market research and “the voice of the customer”</a:t>
            </a:r>
          </a:p>
        </p:txBody>
      </p:sp>
      <p:sp>
        <p:nvSpPr>
          <p:cNvPr id="1009"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pic>
        <p:nvPicPr>
          <p:cNvPr id="1010" name="upenn_gantry-1024x768.jpg" descr="upenn_gantry-1024x768.jpg"/>
          <p:cNvPicPr>
            <a:picLocks noChangeAspect="1"/>
          </p:cNvPicPr>
          <p:nvPr/>
        </p:nvPicPr>
        <p:blipFill>
          <a:blip r:embed="rId4">
            <a:extLst/>
          </a:blip>
          <a:stretch>
            <a:fillRect/>
          </a:stretch>
        </p:blipFill>
        <p:spPr>
          <a:xfrm>
            <a:off x="11484637" y="2895535"/>
            <a:ext cx="12296732" cy="922255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 name="Rectangle"/>
          <p:cNvSpPr/>
          <p:nvPr/>
        </p:nvSpPr>
        <p:spPr>
          <a:xfrm>
            <a:off x="508000" y="508000"/>
            <a:ext cx="10419617"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015"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101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01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57</a:t>
            </a:fld>
            <a:endParaRPr/>
          </a:p>
        </p:txBody>
      </p:sp>
      <p:sp>
        <p:nvSpPr>
          <p:cNvPr id="101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01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020" name="Where Do Requirements Come From?"/>
          <p:cNvSpPr txBox="1">
            <a:spLocks noGrp="1"/>
          </p:cNvSpPr>
          <p:nvPr>
            <p:ph type="title"/>
          </p:nvPr>
        </p:nvSpPr>
        <p:spPr>
          <a:xfrm>
            <a:off x="1232005" y="1460883"/>
            <a:ext cx="8971606" cy="2427271"/>
          </a:xfrm>
          <a:prstGeom prst="rect">
            <a:avLst/>
          </a:prstGeom>
        </p:spPr>
        <p:txBody>
          <a:bodyPr/>
          <a:lstStyle>
            <a:lvl1pPr defTabSz="468272">
              <a:defRPr sz="6840"/>
            </a:lvl1pPr>
          </a:lstStyle>
          <a:p>
            <a:r>
              <a:t>Where Do Requirements Come From?</a:t>
            </a:r>
          </a:p>
        </p:txBody>
      </p:sp>
      <p:sp>
        <p:nvSpPr>
          <p:cNvPr id="1021" name="High-level Requirements come from business strategy, market research and “the voice of the customer”"/>
          <p:cNvSpPr txBox="1">
            <a:spLocks noGrp="1"/>
          </p:cNvSpPr>
          <p:nvPr>
            <p:ph type="body" sz="quarter" idx="1"/>
          </p:nvPr>
        </p:nvSpPr>
        <p:spPr>
          <a:xfrm>
            <a:off x="1232005" y="4710200"/>
            <a:ext cx="8971606" cy="2018771"/>
          </a:xfrm>
          <a:prstGeom prst="rect">
            <a:avLst/>
          </a:prstGeom>
          <a:effectLst>
            <a:outerShdw blurRad="50800" dist="63500" dir="5400000" rotWithShape="0">
              <a:srgbClr val="000000"/>
            </a:outerShdw>
          </a:effectLst>
        </p:spPr>
        <p:txBody>
          <a:bodyPr>
            <a:normAutofit lnSpcReduction="10000"/>
          </a:bodyPr>
          <a:lstStyle>
            <a:lvl1pPr marL="605075" indent="-605075" defTabSz="813315">
              <a:defRPr sz="4356"/>
            </a:lvl1pPr>
          </a:lstStyle>
          <a:p>
            <a:r>
              <a:t>High-level Requirements come from business strategy, market research and “the voice of the customer”</a:t>
            </a:r>
          </a:p>
        </p:txBody>
      </p:sp>
      <p:sp>
        <p:nvSpPr>
          <p:cNvPr id="102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023" name="Lower-level Requirements can be based on customer input only if they understand specific technologies or specifications that are important to their business"/>
          <p:cNvSpPr txBox="1"/>
          <p:nvPr/>
        </p:nvSpPr>
        <p:spPr>
          <a:xfrm>
            <a:off x="1232005" y="6581123"/>
            <a:ext cx="8971606" cy="384216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marL="611187" indent="-611187" algn="l">
              <a:buSzPct val="145000"/>
              <a:buChar char="•"/>
              <a:defRPr sz="4400"/>
            </a:pPr>
            <a:r>
              <a:t>Lower-level Requirements can be based on customer input only if they understand specific technologies or specifications that are important to </a:t>
            </a:r>
            <a:r>
              <a:rPr i="1">
                <a:latin typeface="Gill Sans"/>
                <a:ea typeface="Gill Sans"/>
                <a:cs typeface="Gill Sans"/>
                <a:sym typeface="Gill Sans"/>
              </a:rPr>
              <a:t>their</a:t>
            </a:r>
            <a:r>
              <a:t> business</a:t>
            </a:r>
          </a:p>
        </p:txBody>
      </p:sp>
      <p:pic>
        <p:nvPicPr>
          <p:cNvPr id="1024" name="Quads.jpg" descr="Quads.jpg"/>
          <p:cNvPicPr>
            <a:picLocks noChangeAspect="1"/>
          </p:cNvPicPr>
          <p:nvPr/>
        </p:nvPicPr>
        <p:blipFill>
          <a:blip r:embed="rId4">
            <a:extLst/>
          </a:blip>
          <a:stretch>
            <a:fillRect/>
          </a:stretch>
        </p:blipFill>
        <p:spPr>
          <a:xfrm>
            <a:off x="11485143" y="2894135"/>
            <a:ext cx="12293601" cy="92202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p:cNvSpPr/>
          <p:nvPr/>
        </p:nvSpPr>
        <p:spPr>
          <a:xfrm>
            <a:off x="508000" y="508000"/>
            <a:ext cx="10419617"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029"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1030"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03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58</a:t>
            </a:fld>
            <a:endParaRPr/>
          </a:p>
        </p:txBody>
      </p:sp>
      <p:sp>
        <p:nvSpPr>
          <p:cNvPr id="1032"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033"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034" name="Where Do Requirements Come From?"/>
          <p:cNvSpPr txBox="1">
            <a:spLocks noGrp="1"/>
          </p:cNvSpPr>
          <p:nvPr>
            <p:ph type="title"/>
          </p:nvPr>
        </p:nvSpPr>
        <p:spPr>
          <a:xfrm>
            <a:off x="1232005" y="1460883"/>
            <a:ext cx="8971606" cy="2427271"/>
          </a:xfrm>
          <a:prstGeom prst="rect">
            <a:avLst/>
          </a:prstGeom>
        </p:spPr>
        <p:txBody>
          <a:bodyPr/>
          <a:lstStyle>
            <a:lvl1pPr defTabSz="468272">
              <a:defRPr sz="6840"/>
            </a:lvl1pPr>
          </a:lstStyle>
          <a:p>
            <a:r>
              <a:t>Where Do Requirements Come From?</a:t>
            </a:r>
          </a:p>
        </p:txBody>
      </p:sp>
      <p:sp>
        <p:nvSpPr>
          <p:cNvPr id="1035"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036" name="Lower-level Requirements come from technical experts, based on the Product or Customer high-level requirements…"/>
          <p:cNvSpPr txBox="1"/>
          <p:nvPr/>
        </p:nvSpPr>
        <p:spPr>
          <a:xfrm>
            <a:off x="1232005" y="4073628"/>
            <a:ext cx="8971606" cy="686121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marL="611187" indent="-611187" algn="l">
              <a:buSzPct val="145000"/>
              <a:buChar char="•"/>
              <a:defRPr sz="4400"/>
            </a:pPr>
            <a:r>
              <a:t>Lower-level Requirements come from technical experts, based on the Product or Customer high-level requirements</a:t>
            </a:r>
          </a:p>
          <a:p>
            <a:pPr marL="611187" indent="-611187" algn="l">
              <a:buSzPct val="145000"/>
              <a:buChar char="•"/>
              <a:defRPr sz="4400"/>
            </a:pPr>
            <a:r>
              <a:t>These experts will translate informal requirements into formal ones that are unambiguous and testable, and able to be realized by way of a buildable system</a:t>
            </a:r>
          </a:p>
        </p:txBody>
      </p:sp>
      <p:pic>
        <p:nvPicPr>
          <p:cNvPr id="1037" name="Quads.jpg" descr="Quads.jpg"/>
          <p:cNvPicPr>
            <a:picLocks noChangeAspect="1"/>
          </p:cNvPicPr>
          <p:nvPr/>
        </p:nvPicPr>
        <p:blipFill>
          <a:blip r:embed="rId4">
            <a:extLst/>
          </a:blip>
          <a:stretch>
            <a:fillRect/>
          </a:stretch>
        </p:blipFill>
        <p:spPr>
          <a:xfrm>
            <a:off x="11485143" y="2894135"/>
            <a:ext cx="12293601" cy="92202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p:cNvSpPr/>
          <p:nvPr/>
        </p:nvSpPr>
        <p:spPr>
          <a:xfrm>
            <a:off x="508000" y="508000"/>
            <a:ext cx="10419617"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042"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043"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04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59</a:t>
            </a:fld>
            <a:endParaRPr/>
          </a:p>
        </p:txBody>
      </p:sp>
      <p:sp>
        <p:nvSpPr>
          <p:cNvPr id="1045"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046"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047" name="Where Do Requirements Come From?"/>
          <p:cNvSpPr txBox="1">
            <a:spLocks noGrp="1"/>
          </p:cNvSpPr>
          <p:nvPr>
            <p:ph type="title"/>
          </p:nvPr>
        </p:nvSpPr>
        <p:spPr>
          <a:xfrm>
            <a:off x="1232005" y="1460883"/>
            <a:ext cx="8971606" cy="2427271"/>
          </a:xfrm>
          <a:prstGeom prst="rect">
            <a:avLst/>
          </a:prstGeom>
        </p:spPr>
        <p:txBody>
          <a:bodyPr/>
          <a:lstStyle>
            <a:lvl1pPr defTabSz="468272">
              <a:defRPr sz="6840"/>
            </a:lvl1pPr>
          </a:lstStyle>
          <a:p>
            <a:r>
              <a:t>Where Do Requirements Come From?</a:t>
            </a:r>
          </a:p>
        </p:txBody>
      </p:sp>
      <p:sp>
        <p:nvSpPr>
          <p:cNvPr id="1048" name="Management will suggest that once in place, requirements need never change"/>
          <p:cNvSpPr txBox="1">
            <a:spLocks noGrp="1"/>
          </p:cNvSpPr>
          <p:nvPr>
            <p:ph type="body" sz="quarter" idx="1"/>
          </p:nvPr>
        </p:nvSpPr>
        <p:spPr>
          <a:xfrm>
            <a:off x="907617" y="4175267"/>
            <a:ext cx="9620383" cy="1626620"/>
          </a:xfrm>
          <a:prstGeom prst="rect">
            <a:avLst/>
          </a:prstGeom>
          <a:effectLst>
            <a:outerShdw blurRad="50800" dist="63500" dir="5400000" rotWithShape="0">
              <a:srgbClr val="000000"/>
            </a:outerShdw>
          </a:effectLst>
        </p:spPr>
        <p:txBody>
          <a:bodyPr/>
          <a:lstStyle>
            <a:lvl1pPr marL="0" indent="0" algn="ctr">
              <a:buSzTx/>
              <a:buNone/>
            </a:lvl1pPr>
          </a:lstStyle>
          <a:p>
            <a:r>
              <a:t>Management will suggest that once in place, requirements need never change</a:t>
            </a:r>
          </a:p>
        </p:txBody>
      </p:sp>
      <p:sp>
        <p:nvSpPr>
          <p:cNvPr id="1049"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050" name="“…we’ve already built this, why look for new requirements for something we already understand?”"/>
          <p:cNvSpPr txBox="1"/>
          <p:nvPr/>
        </p:nvSpPr>
        <p:spPr>
          <a:xfrm>
            <a:off x="2460330" y="5899399"/>
            <a:ext cx="6514957" cy="287052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a:defRPr sz="4400"/>
            </a:pPr>
            <a:r>
              <a:t>“</a:t>
            </a:r>
            <a:r>
              <a:rPr i="1">
                <a:latin typeface="Gill Sans"/>
                <a:ea typeface="Gill Sans"/>
                <a:cs typeface="Gill Sans"/>
                <a:sym typeface="Gill Sans"/>
              </a:rPr>
              <a:t>…we’ve already built this, why look for new requirements for something we already understand?</a:t>
            </a:r>
            <a:r>
              <a:t>”</a:t>
            </a:r>
          </a:p>
        </p:txBody>
      </p:sp>
      <p:sp>
        <p:nvSpPr>
          <p:cNvPr id="1051" name="Why re-invent the wheel?"/>
          <p:cNvSpPr txBox="1"/>
          <p:nvPr/>
        </p:nvSpPr>
        <p:spPr>
          <a:xfrm>
            <a:off x="907617" y="9328402"/>
            <a:ext cx="9620383" cy="162662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000"/>
            </a:lvl1pPr>
          </a:lstStyle>
          <a:p>
            <a:r>
              <a:t>Why re-invent the wheel?</a:t>
            </a:r>
          </a:p>
        </p:txBody>
      </p:sp>
      <p:pic>
        <p:nvPicPr>
          <p:cNvPr id="1052" name="Wheels-376x262.png" descr="Wheels-376x262.png"/>
          <p:cNvPicPr>
            <a:picLocks noChangeAspect="1"/>
          </p:cNvPicPr>
          <p:nvPr/>
        </p:nvPicPr>
        <p:blipFill>
          <a:blip r:embed="rId3">
            <a:extLst/>
          </a:blip>
          <a:srcRect l="40098" t="18950" r="41564" b="13700"/>
          <a:stretch>
            <a:fillRect/>
          </a:stretch>
        </p:blipFill>
        <p:spPr>
          <a:xfrm>
            <a:off x="17351702" y="6418079"/>
            <a:ext cx="1818227" cy="2486456"/>
          </a:xfrm>
          <a:custGeom>
            <a:avLst/>
            <a:gdLst/>
            <a:ahLst/>
            <a:cxnLst>
              <a:cxn ang="0">
                <a:pos x="wd2" y="hd2"/>
              </a:cxn>
              <a:cxn ang="5400000">
                <a:pos x="wd2" y="hd2"/>
              </a:cxn>
              <a:cxn ang="10800000">
                <a:pos x="wd2" y="hd2"/>
              </a:cxn>
              <a:cxn ang="16200000">
                <a:pos x="wd2" y="hd2"/>
              </a:cxn>
            </a:cxnLst>
            <a:rect l="0" t="0" r="r" b="b"/>
            <a:pathLst>
              <a:path w="21585" h="21543" extrusionOk="0">
                <a:moveTo>
                  <a:pt x="11028" y="0"/>
                </a:moveTo>
                <a:cubicBezTo>
                  <a:pt x="10207" y="2"/>
                  <a:pt x="9493" y="34"/>
                  <a:pt x="8846" y="107"/>
                </a:cubicBezTo>
                <a:cubicBezTo>
                  <a:pt x="7289" y="385"/>
                  <a:pt x="5875" y="938"/>
                  <a:pt x="4644" y="1751"/>
                </a:cubicBezTo>
                <a:cubicBezTo>
                  <a:pt x="4494" y="1858"/>
                  <a:pt x="4344" y="1943"/>
                  <a:pt x="4191" y="2064"/>
                </a:cubicBezTo>
                <a:cubicBezTo>
                  <a:pt x="4067" y="2155"/>
                  <a:pt x="3948" y="2259"/>
                  <a:pt x="3829" y="2356"/>
                </a:cubicBezTo>
                <a:cubicBezTo>
                  <a:pt x="3302" y="2797"/>
                  <a:pt x="2850" y="3255"/>
                  <a:pt x="2439" y="3721"/>
                </a:cubicBezTo>
                <a:cubicBezTo>
                  <a:pt x="2283" y="3906"/>
                  <a:pt x="2116" y="4075"/>
                  <a:pt x="1972" y="4271"/>
                </a:cubicBezTo>
                <a:cubicBezTo>
                  <a:pt x="1453" y="4981"/>
                  <a:pt x="1046" y="5786"/>
                  <a:pt x="700" y="6640"/>
                </a:cubicBezTo>
                <a:cubicBezTo>
                  <a:pt x="541" y="7064"/>
                  <a:pt x="377" y="7486"/>
                  <a:pt x="276" y="7947"/>
                </a:cubicBezTo>
                <a:cubicBezTo>
                  <a:pt x="239" y="8104"/>
                  <a:pt x="211" y="8271"/>
                  <a:pt x="182" y="8439"/>
                </a:cubicBezTo>
                <a:cubicBezTo>
                  <a:pt x="82" y="9022"/>
                  <a:pt x="30" y="9650"/>
                  <a:pt x="12" y="10302"/>
                </a:cubicBezTo>
                <a:cubicBezTo>
                  <a:pt x="9" y="10537"/>
                  <a:pt x="-5" y="10767"/>
                  <a:pt x="3" y="11004"/>
                </a:cubicBezTo>
                <a:cubicBezTo>
                  <a:pt x="13" y="11547"/>
                  <a:pt x="82" y="12044"/>
                  <a:pt x="149" y="12544"/>
                </a:cubicBezTo>
                <a:cubicBezTo>
                  <a:pt x="261" y="13342"/>
                  <a:pt x="435" y="14070"/>
                  <a:pt x="672" y="14693"/>
                </a:cubicBezTo>
                <a:cubicBezTo>
                  <a:pt x="728" y="14851"/>
                  <a:pt x="764" y="15019"/>
                  <a:pt x="827" y="15171"/>
                </a:cubicBezTo>
                <a:cubicBezTo>
                  <a:pt x="1457" y="16511"/>
                  <a:pt x="2341" y="17717"/>
                  <a:pt x="3310" y="18644"/>
                </a:cubicBezTo>
                <a:cubicBezTo>
                  <a:pt x="3577" y="18878"/>
                  <a:pt x="3854" y="19110"/>
                  <a:pt x="4154" y="19329"/>
                </a:cubicBezTo>
                <a:cubicBezTo>
                  <a:pt x="4258" y="19405"/>
                  <a:pt x="4312" y="19455"/>
                  <a:pt x="4408" y="19528"/>
                </a:cubicBezTo>
                <a:cubicBezTo>
                  <a:pt x="4478" y="19575"/>
                  <a:pt x="4542" y="19635"/>
                  <a:pt x="4611" y="19686"/>
                </a:cubicBezTo>
                <a:cubicBezTo>
                  <a:pt x="4929" y="19720"/>
                  <a:pt x="5216" y="19773"/>
                  <a:pt x="5393" y="19879"/>
                </a:cubicBezTo>
                <a:cubicBezTo>
                  <a:pt x="5651" y="20033"/>
                  <a:pt x="6336" y="20330"/>
                  <a:pt x="6910" y="20542"/>
                </a:cubicBezTo>
                <a:cubicBezTo>
                  <a:pt x="7608" y="20801"/>
                  <a:pt x="7893" y="21042"/>
                  <a:pt x="7772" y="21271"/>
                </a:cubicBezTo>
                <a:cubicBezTo>
                  <a:pt x="7617" y="21566"/>
                  <a:pt x="7954" y="21598"/>
                  <a:pt x="10170" y="21478"/>
                </a:cubicBezTo>
                <a:cubicBezTo>
                  <a:pt x="13657" y="21289"/>
                  <a:pt x="14795" y="21148"/>
                  <a:pt x="14707" y="20914"/>
                </a:cubicBezTo>
                <a:cubicBezTo>
                  <a:pt x="14667" y="20806"/>
                  <a:pt x="15211" y="20408"/>
                  <a:pt x="15913" y="20034"/>
                </a:cubicBezTo>
                <a:cubicBezTo>
                  <a:pt x="16490" y="19726"/>
                  <a:pt x="16881" y="19574"/>
                  <a:pt x="17195" y="19528"/>
                </a:cubicBezTo>
                <a:cubicBezTo>
                  <a:pt x="17291" y="19433"/>
                  <a:pt x="17368" y="19347"/>
                  <a:pt x="17534" y="19215"/>
                </a:cubicBezTo>
                <a:cubicBezTo>
                  <a:pt x="17641" y="19130"/>
                  <a:pt x="17744" y="19022"/>
                  <a:pt x="17850" y="18930"/>
                </a:cubicBezTo>
                <a:cubicBezTo>
                  <a:pt x="18200" y="18636"/>
                  <a:pt x="18482" y="18323"/>
                  <a:pt x="18778" y="18015"/>
                </a:cubicBezTo>
                <a:cubicBezTo>
                  <a:pt x="19311" y="17429"/>
                  <a:pt x="19807" y="16784"/>
                  <a:pt x="20224" y="16100"/>
                </a:cubicBezTo>
                <a:cubicBezTo>
                  <a:pt x="20243" y="16067"/>
                  <a:pt x="20277" y="16040"/>
                  <a:pt x="20295" y="16007"/>
                </a:cubicBezTo>
                <a:cubicBezTo>
                  <a:pt x="20298" y="16002"/>
                  <a:pt x="20301" y="15998"/>
                  <a:pt x="20304" y="15993"/>
                </a:cubicBezTo>
                <a:cubicBezTo>
                  <a:pt x="20402" y="15830"/>
                  <a:pt x="20470" y="15660"/>
                  <a:pt x="20559" y="15495"/>
                </a:cubicBezTo>
                <a:cubicBezTo>
                  <a:pt x="21092" y="14341"/>
                  <a:pt x="21410" y="13032"/>
                  <a:pt x="21539" y="11482"/>
                </a:cubicBezTo>
                <a:cubicBezTo>
                  <a:pt x="21545" y="11379"/>
                  <a:pt x="21562" y="11287"/>
                  <a:pt x="21567" y="11183"/>
                </a:cubicBezTo>
                <a:cubicBezTo>
                  <a:pt x="21581" y="10981"/>
                  <a:pt x="21569" y="10822"/>
                  <a:pt x="21576" y="10632"/>
                </a:cubicBezTo>
                <a:cubicBezTo>
                  <a:pt x="21588" y="10026"/>
                  <a:pt x="21595" y="9416"/>
                  <a:pt x="21548" y="8862"/>
                </a:cubicBezTo>
                <a:cubicBezTo>
                  <a:pt x="21497" y="8258"/>
                  <a:pt x="21395" y="7742"/>
                  <a:pt x="21270" y="7304"/>
                </a:cubicBezTo>
                <a:cubicBezTo>
                  <a:pt x="21164" y="6934"/>
                  <a:pt x="21025" y="6569"/>
                  <a:pt x="20860" y="6204"/>
                </a:cubicBezTo>
                <a:cubicBezTo>
                  <a:pt x="20819" y="6105"/>
                  <a:pt x="20786" y="6001"/>
                  <a:pt x="20742" y="5904"/>
                </a:cubicBezTo>
                <a:cubicBezTo>
                  <a:pt x="20489" y="5390"/>
                  <a:pt x="20181" y="4864"/>
                  <a:pt x="19795" y="4292"/>
                </a:cubicBezTo>
                <a:cubicBezTo>
                  <a:pt x="19532" y="3900"/>
                  <a:pt x="19261" y="3537"/>
                  <a:pt x="18985" y="3205"/>
                </a:cubicBezTo>
                <a:cubicBezTo>
                  <a:pt x="18833" y="3022"/>
                  <a:pt x="18671" y="2872"/>
                  <a:pt x="18514" y="2707"/>
                </a:cubicBezTo>
                <a:cubicBezTo>
                  <a:pt x="17425" y="1662"/>
                  <a:pt x="16119" y="875"/>
                  <a:pt x="14632" y="406"/>
                </a:cubicBezTo>
                <a:cubicBezTo>
                  <a:pt x="14478" y="366"/>
                  <a:pt x="14321" y="326"/>
                  <a:pt x="14161" y="293"/>
                </a:cubicBezTo>
                <a:cubicBezTo>
                  <a:pt x="14055" y="265"/>
                  <a:pt x="13942" y="246"/>
                  <a:pt x="13836" y="221"/>
                </a:cubicBezTo>
                <a:cubicBezTo>
                  <a:pt x="12994" y="70"/>
                  <a:pt x="12070" y="-2"/>
                  <a:pt x="11028" y="0"/>
                </a:cubicBezTo>
                <a:close/>
                <a:moveTo>
                  <a:pt x="11009" y="1479"/>
                </a:moveTo>
                <a:cubicBezTo>
                  <a:pt x="11471" y="1479"/>
                  <a:pt x="12114" y="1620"/>
                  <a:pt x="12436" y="1792"/>
                </a:cubicBezTo>
                <a:cubicBezTo>
                  <a:pt x="13007" y="2097"/>
                  <a:pt x="13001" y="2180"/>
                  <a:pt x="12351" y="5028"/>
                </a:cubicBezTo>
                <a:cubicBezTo>
                  <a:pt x="11713" y="7826"/>
                  <a:pt x="11243" y="8808"/>
                  <a:pt x="10891" y="8085"/>
                </a:cubicBezTo>
                <a:cubicBezTo>
                  <a:pt x="10804" y="7906"/>
                  <a:pt x="10447" y="6493"/>
                  <a:pt x="10090" y="4942"/>
                </a:cubicBezTo>
                <a:cubicBezTo>
                  <a:pt x="9379" y="1847"/>
                  <a:pt x="9475" y="1479"/>
                  <a:pt x="11009" y="1479"/>
                </a:cubicBezTo>
                <a:close/>
                <a:moveTo>
                  <a:pt x="8625" y="2229"/>
                </a:moveTo>
                <a:cubicBezTo>
                  <a:pt x="8701" y="2247"/>
                  <a:pt x="8839" y="2587"/>
                  <a:pt x="8973" y="2913"/>
                </a:cubicBezTo>
                <a:cubicBezTo>
                  <a:pt x="9004" y="2975"/>
                  <a:pt x="9033" y="3025"/>
                  <a:pt x="9063" y="3099"/>
                </a:cubicBezTo>
                <a:cubicBezTo>
                  <a:pt x="9267" y="3652"/>
                  <a:pt x="9500" y="4393"/>
                  <a:pt x="9708" y="5248"/>
                </a:cubicBezTo>
                <a:cubicBezTo>
                  <a:pt x="10147" y="7046"/>
                  <a:pt x="10315" y="8261"/>
                  <a:pt x="10137" y="8391"/>
                </a:cubicBezTo>
                <a:cubicBezTo>
                  <a:pt x="9874" y="8583"/>
                  <a:pt x="8755" y="7464"/>
                  <a:pt x="6401" y="4649"/>
                </a:cubicBezTo>
                <a:lnTo>
                  <a:pt x="6245" y="4464"/>
                </a:lnTo>
                <a:lnTo>
                  <a:pt x="5690" y="3879"/>
                </a:lnTo>
                <a:lnTo>
                  <a:pt x="5727" y="3848"/>
                </a:lnTo>
                <a:lnTo>
                  <a:pt x="5708" y="3821"/>
                </a:lnTo>
                <a:lnTo>
                  <a:pt x="6980" y="2978"/>
                </a:lnTo>
                <a:cubicBezTo>
                  <a:pt x="7082" y="2911"/>
                  <a:pt x="7171" y="2874"/>
                  <a:pt x="7273" y="2813"/>
                </a:cubicBezTo>
                <a:cubicBezTo>
                  <a:pt x="7492" y="2673"/>
                  <a:pt x="7701" y="2542"/>
                  <a:pt x="7871" y="2469"/>
                </a:cubicBezTo>
                <a:cubicBezTo>
                  <a:pt x="8218" y="2302"/>
                  <a:pt x="8511" y="2201"/>
                  <a:pt x="8625" y="2229"/>
                </a:cubicBezTo>
                <a:close/>
                <a:moveTo>
                  <a:pt x="13925" y="2363"/>
                </a:moveTo>
                <a:cubicBezTo>
                  <a:pt x="14619" y="2421"/>
                  <a:pt x="16351" y="3457"/>
                  <a:pt x="16351" y="3900"/>
                </a:cubicBezTo>
                <a:cubicBezTo>
                  <a:pt x="16351" y="4080"/>
                  <a:pt x="15571" y="5144"/>
                  <a:pt x="14618" y="6269"/>
                </a:cubicBezTo>
                <a:cubicBezTo>
                  <a:pt x="12861" y="8342"/>
                  <a:pt x="12442" y="8713"/>
                  <a:pt x="12182" y="8397"/>
                </a:cubicBezTo>
                <a:cubicBezTo>
                  <a:pt x="11956" y="8124"/>
                  <a:pt x="13336" y="2672"/>
                  <a:pt x="13699" y="2407"/>
                </a:cubicBezTo>
                <a:cubicBezTo>
                  <a:pt x="13748" y="2372"/>
                  <a:pt x="13826" y="2354"/>
                  <a:pt x="13925" y="2363"/>
                </a:cubicBezTo>
                <a:close/>
                <a:moveTo>
                  <a:pt x="5110" y="4550"/>
                </a:moveTo>
                <a:cubicBezTo>
                  <a:pt x="5258" y="4483"/>
                  <a:pt x="6033" y="5180"/>
                  <a:pt x="6825" y="6097"/>
                </a:cubicBezTo>
                <a:cubicBezTo>
                  <a:pt x="7617" y="7014"/>
                  <a:pt x="8524" y="8032"/>
                  <a:pt x="8846" y="8363"/>
                </a:cubicBezTo>
                <a:cubicBezTo>
                  <a:pt x="9168" y="8694"/>
                  <a:pt x="9343" y="9025"/>
                  <a:pt x="9237" y="9102"/>
                </a:cubicBezTo>
                <a:cubicBezTo>
                  <a:pt x="8896" y="9352"/>
                  <a:pt x="8412" y="9239"/>
                  <a:pt x="5944" y="8318"/>
                </a:cubicBezTo>
                <a:cubicBezTo>
                  <a:pt x="4549" y="7798"/>
                  <a:pt x="3518" y="7267"/>
                  <a:pt x="3518" y="7070"/>
                </a:cubicBezTo>
                <a:cubicBezTo>
                  <a:pt x="3518" y="6650"/>
                  <a:pt x="4738" y="4717"/>
                  <a:pt x="5110" y="4550"/>
                </a:cubicBezTo>
                <a:close/>
                <a:moveTo>
                  <a:pt x="16907" y="4735"/>
                </a:moveTo>
                <a:cubicBezTo>
                  <a:pt x="17361" y="4625"/>
                  <a:pt x="18639" y="6550"/>
                  <a:pt x="18486" y="7111"/>
                </a:cubicBezTo>
                <a:cubicBezTo>
                  <a:pt x="18431" y="7310"/>
                  <a:pt x="17420" y="7876"/>
                  <a:pt x="16243" y="8363"/>
                </a:cubicBezTo>
                <a:cubicBezTo>
                  <a:pt x="14152" y="9228"/>
                  <a:pt x="13510" y="9388"/>
                  <a:pt x="13143" y="9120"/>
                </a:cubicBezTo>
                <a:cubicBezTo>
                  <a:pt x="12899" y="8941"/>
                  <a:pt x="16406" y="4857"/>
                  <a:pt x="16907" y="4735"/>
                </a:cubicBezTo>
                <a:close/>
                <a:moveTo>
                  <a:pt x="18523" y="7974"/>
                </a:moveTo>
                <a:cubicBezTo>
                  <a:pt x="19136" y="7990"/>
                  <a:pt x="19269" y="8514"/>
                  <a:pt x="19296" y="9745"/>
                </a:cubicBezTo>
                <a:lnTo>
                  <a:pt x="19324" y="11190"/>
                </a:lnTo>
                <a:lnTo>
                  <a:pt x="18231" y="11210"/>
                </a:lnTo>
                <a:cubicBezTo>
                  <a:pt x="15865" y="11262"/>
                  <a:pt x="14796" y="11064"/>
                  <a:pt x="14260" y="10467"/>
                </a:cubicBezTo>
                <a:cubicBezTo>
                  <a:pt x="13761" y="9912"/>
                  <a:pt x="13760" y="9870"/>
                  <a:pt x="14415" y="9512"/>
                </a:cubicBezTo>
                <a:cubicBezTo>
                  <a:pt x="14792" y="9305"/>
                  <a:pt x="15878" y="8824"/>
                  <a:pt x="16823" y="8452"/>
                </a:cubicBezTo>
                <a:cubicBezTo>
                  <a:pt x="17620" y="8139"/>
                  <a:pt x="18156" y="7965"/>
                  <a:pt x="18523" y="7974"/>
                </a:cubicBezTo>
                <a:close/>
                <a:moveTo>
                  <a:pt x="3145" y="8067"/>
                </a:moveTo>
                <a:cubicBezTo>
                  <a:pt x="3198" y="8061"/>
                  <a:pt x="3266" y="8059"/>
                  <a:pt x="3348" y="8067"/>
                </a:cubicBezTo>
                <a:cubicBezTo>
                  <a:pt x="4493" y="8181"/>
                  <a:pt x="8210" y="9685"/>
                  <a:pt x="8210" y="10130"/>
                </a:cubicBezTo>
                <a:cubicBezTo>
                  <a:pt x="8210" y="10708"/>
                  <a:pt x="7668" y="10986"/>
                  <a:pt x="6180" y="11152"/>
                </a:cubicBezTo>
                <a:cubicBezTo>
                  <a:pt x="5491" y="11228"/>
                  <a:pt x="4466" y="11356"/>
                  <a:pt x="3909" y="11437"/>
                </a:cubicBezTo>
                <a:cubicBezTo>
                  <a:pt x="3123" y="11552"/>
                  <a:pt x="2850" y="11503"/>
                  <a:pt x="2693" y="11203"/>
                </a:cubicBezTo>
                <a:cubicBezTo>
                  <a:pt x="2470" y="10778"/>
                  <a:pt x="2726" y="8479"/>
                  <a:pt x="3037" y="8112"/>
                </a:cubicBezTo>
                <a:cubicBezTo>
                  <a:pt x="3057" y="8088"/>
                  <a:pt x="3093" y="8074"/>
                  <a:pt x="3145" y="8067"/>
                </a:cubicBezTo>
                <a:close/>
                <a:moveTo>
                  <a:pt x="14651" y="11124"/>
                </a:moveTo>
                <a:cubicBezTo>
                  <a:pt x="15013" y="11105"/>
                  <a:pt x="15588" y="11167"/>
                  <a:pt x="16634" y="11296"/>
                </a:cubicBezTo>
                <a:cubicBezTo>
                  <a:pt x="18133" y="11481"/>
                  <a:pt x="18965" y="11698"/>
                  <a:pt x="19089" y="11932"/>
                </a:cubicBezTo>
                <a:cubicBezTo>
                  <a:pt x="19191" y="12127"/>
                  <a:pt x="19069" y="12858"/>
                  <a:pt x="18825" y="13552"/>
                </a:cubicBezTo>
                <a:cubicBezTo>
                  <a:pt x="18581" y="14246"/>
                  <a:pt x="18237" y="14845"/>
                  <a:pt x="18062" y="14886"/>
                </a:cubicBezTo>
                <a:cubicBezTo>
                  <a:pt x="17886" y="14927"/>
                  <a:pt x="16797" y="14265"/>
                  <a:pt x="15635" y="13411"/>
                </a:cubicBezTo>
                <a:cubicBezTo>
                  <a:pt x="13741" y="12018"/>
                  <a:pt x="13568" y="11812"/>
                  <a:pt x="13944" y="11437"/>
                </a:cubicBezTo>
                <a:cubicBezTo>
                  <a:pt x="14137" y="11244"/>
                  <a:pt x="14288" y="11143"/>
                  <a:pt x="14651" y="11124"/>
                </a:cubicBezTo>
                <a:close/>
                <a:moveTo>
                  <a:pt x="7682" y="11331"/>
                </a:moveTo>
                <a:cubicBezTo>
                  <a:pt x="9427" y="11281"/>
                  <a:pt x="9000" y="11973"/>
                  <a:pt x="6618" y="13724"/>
                </a:cubicBezTo>
                <a:cubicBezTo>
                  <a:pt x="5350" y="14655"/>
                  <a:pt x="4197" y="15416"/>
                  <a:pt x="4055" y="15416"/>
                </a:cubicBezTo>
                <a:cubicBezTo>
                  <a:pt x="3721" y="15416"/>
                  <a:pt x="3027" y="14162"/>
                  <a:pt x="2764" y="13088"/>
                </a:cubicBezTo>
                <a:cubicBezTo>
                  <a:pt x="2519" y="12089"/>
                  <a:pt x="2638" y="12019"/>
                  <a:pt x="5209" y="11616"/>
                </a:cubicBezTo>
                <a:cubicBezTo>
                  <a:pt x="6282" y="11448"/>
                  <a:pt x="7101" y="11347"/>
                  <a:pt x="7682" y="11331"/>
                </a:cubicBezTo>
                <a:close/>
                <a:moveTo>
                  <a:pt x="12705" y="12108"/>
                </a:moveTo>
                <a:cubicBezTo>
                  <a:pt x="13055" y="12152"/>
                  <a:pt x="14058" y="12747"/>
                  <a:pt x="15442" y="13738"/>
                </a:cubicBezTo>
                <a:lnTo>
                  <a:pt x="17996" y="15567"/>
                </a:lnTo>
                <a:lnTo>
                  <a:pt x="17214" y="16464"/>
                </a:lnTo>
                <a:cubicBezTo>
                  <a:pt x="16140" y="17706"/>
                  <a:pt x="15594" y="18019"/>
                  <a:pt x="15159" y="17637"/>
                </a:cubicBezTo>
                <a:cubicBezTo>
                  <a:pt x="14489" y="17047"/>
                  <a:pt x="12301" y="12341"/>
                  <a:pt x="12596" y="12125"/>
                </a:cubicBezTo>
                <a:cubicBezTo>
                  <a:pt x="12619" y="12108"/>
                  <a:pt x="12655" y="12101"/>
                  <a:pt x="12705" y="12108"/>
                </a:cubicBezTo>
                <a:close/>
                <a:moveTo>
                  <a:pt x="9850" y="12187"/>
                </a:moveTo>
                <a:cubicBezTo>
                  <a:pt x="9888" y="12195"/>
                  <a:pt x="9918" y="12214"/>
                  <a:pt x="9935" y="12245"/>
                </a:cubicBezTo>
                <a:cubicBezTo>
                  <a:pt x="10115" y="12588"/>
                  <a:pt x="7788" y="17557"/>
                  <a:pt x="7192" y="18101"/>
                </a:cubicBezTo>
                <a:cubicBezTo>
                  <a:pt x="7021" y="18258"/>
                  <a:pt x="6770" y="18386"/>
                  <a:pt x="6627" y="18386"/>
                </a:cubicBezTo>
                <a:cubicBezTo>
                  <a:pt x="6355" y="18386"/>
                  <a:pt x="4144" y="16373"/>
                  <a:pt x="4144" y="16124"/>
                </a:cubicBezTo>
                <a:cubicBezTo>
                  <a:pt x="4144" y="16045"/>
                  <a:pt x="5410" y="15058"/>
                  <a:pt x="6952" y="13937"/>
                </a:cubicBezTo>
                <a:cubicBezTo>
                  <a:pt x="8484" y="12824"/>
                  <a:pt x="9319" y="12290"/>
                  <a:pt x="9699" y="12197"/>
                </a:cubicBezTo>
                <a:cubicBezTo>
                  <a:pt x="9762" y="12182"/>
                  <a:pt x="9811" y="12178"/>
                  <a:pt x="9850" y="12187"/>
                </a:cubicBezTo>
                <a:close/>
                <a:moveTo>
                  <a:pt x="11791" y="12843"/>
                </a:moveTo>
                <a:cubicBezTo>
                  <a:pt x="12072" y="12789"/>
                  <a:pt x="12741" y="13871"/>
                  <a:pt x="14335" y="16959"/>
                </a:cubicBezTo>
                <a:lnTo>
                  <a:pt x="15070" y="18380"/>
                </a:lnTo>
                <a:lnTo>
                  <a:pt x="13732" y="18957"/>
                </a:lnTo>
                <a:cubicBezTo>
                  <a:pt x="12221" y="19603"/>
                  <a:pt x="11707" y="19661"/>
                  <a:pt x="11480" y="19229"/>
                </a:cubicBezTo>
                <a:cubicBezTo>
                  <a:pt x="11204" y="18704"/>
                  <a:pt x="11486" y="12902"/>
                  <a:pt x="11791" y="12843"/>
                </a:cubicBezTo>
                <a:close/>
                <a:moveTo>
                  <a:pt x="10571" y="13074"/>
                </a:moveTo>
                <a:cubicBezTo>
                  <a:pt x="10753" y="13108"/>
                  <a:pt x="10872" y="14449"/>
                  <a:pt x="10872" y="16385"/>
                </a:cubicBezTo>
                <a:cubicBezTo>
                  <a:pt x="10872" y="19100"/>
                  <a:pt x="10798" y="19648"/>
                  <a:pt x="10406" y="19693"/>
                </a:cubicBezTo>
                <a:cubicBezTo>
                  <a:pt x="9713" y="19773"/>
                  <a:pt x="7923" y="19145"/>
                  <a:pt x="7715" y="18751"/>
                </a:cubicBezTo>
                <a:cubicBezTo>
                  <a:pt x="7486" y="18315"/>
                  <a:pt x="10160" y="12998"/>
                  <a:pt x="10571" y="13074"/>
                </a:cubicBezTo>
                <a:close/>
              </a:path>
            </a:pathLst>
          </a:custGeom>
          <a:ln w="12700">
            <a:miter lim="400000"/>
          </a:ln>
        </p:spPr>
      </p:pic>
      <p:pic>
        <p:nvPicPr>
          <p:cNvPr id="1053" name="Wheels-376x262.png" descr="Wheels-376x262.png"/>
          <p:cNvPicPr>
            <a:picLocks noChangeAspect="1"/>
          </p:cNvPicPr>
          <p:nvPr/>
        </p:nvPicPr>
        <p:blipFill>
          <a:blip r:embed="rId3">
            <a:extLst/>
          </a:blip>
          <a:srcRect l="149" t="36479" r="82509" b="12442"/>
          <a:stretch>
            <a:fillRect/>
          </a:stretch>
        </p:blipFill>
        <p:spPr>
          <a:xfrm>
            <a:off x="12171527" y="8383973"/>
            <a:ext cx="1983936" cy="2175896"/>
          </a:xfrm>
          <a:custGeom>
            <a:avLst/>
            <a:gdLst/>
            <a:ahLst/>
            <a:cxnLst>
              <a:cxn ang="0">
                <a:pos x="wd2" y="hd2"/>
              </a:cxn>
              <a:cxn ang="5400000">
                <a:pos x="wd2" y="hd2"/>
              </a:cxn>
              <a:cxn ang="10800000">
                <a:pos x="wd2" y="hd2"/>
              </a:cxn>
              <a:cxn ang="16200000">
                <a:pos x="wd2" y="hd2"/>
              </a:cxn>
            </a:cxnLst>
            <a:rect l="0" t="0" r="r" b="b"/>
            <a:pathLst>
              <a:path w="21582" h="21593" extrusionOk="0">
                <a:moveTo>
                  <a:pt x="10664" y="6"/>
                </a:moveTo>
                <a:cubicBezTo>
                  <a:pt x="10369" y="17"/>
                  <a:pt x="10072" y="48"/>
                  <a:pt x="9774" y="81"/>
                </a:cubicBezTo>
                <a:cubicBezTo>
                  <a:pt x="9016" y="169"/>
                  <a:pt x="8267" y="305"/>
                  <a:pt x="7542" y="534"/>
                </a:cubicBezTo>
                <a:cubicBezTo>
                  <a:pt x="7207" y="640"/>
                  <a:pt x="6881" y="777"/>
                  <a:pt x="6558" y="912"/>
                </a:cubicBezTo>
                <a:cubicBezTo>
                  <a:pt x="6294" y="1022"/>
                  <a:pt x="6030" y="1147"/>
                  <a:pt x="5781" y="1282"/>
                </a:cubicBezTo>
                <a:cubicBezTo>
                  <a:pt x="5553" y="1398"/>
                  <a:pt x="5330" y="1517"/>
                  <a:pt x="5112" y="1648"/>
                </a:cubicBezTo>
                <a:cubicBezTo>
                  <a:pt x="4558" y="2013"/>
                  <a:pt x="4007" y="2439"/>
                  <a:pt x="3372" y="3027"/>
                </a:cubicBezTo>
                <a:cubicBezTo>
                  <a:pt x="2985" y="3385"/>
                  <a:pt x="2680" y="3733"/>
                  <a:pt x="2379" y="4075"/>
                </a:cubicBezTo>
                <a:cubicBezTo>
                  <a:pt x="2154" y="4357"/>
                  <a:pt x="1936" y="4639"/>
                  <a:pt x="1749" y="4925"/>
                </a:cubicBezTo>
                <a:cubicBezTo>
                  <a:pt x="1703" y="4995"/>
                  <a:pt x="1666" y="5053"/>
                  <a:pt x="1623" y="5122"/>
                </a:cubicBezTo>
                <a:cubicBezTo>
                  <a:pt x="1558" y="5227"/>
                  <a:pt x="1518" y="5319"/>
                  <a:pt x="1459" y="5422"/>
                </a:cubicBezTo>
                <a:cubicBezTo>
                  <a:pt x="1449" y="5737"/>
                  <a:pt x="1333" y="6063"/>
                  <a:pt x="1179" y="6150"/>
                </a:cubicBezTo>
                <a:cubicBezTo>
                  <a:pt x="1116" y="6185"/>
                  <a:pt x="1036" y="6364"/>
                  <a:pt x="963" y="6548"/>
                </a:cubicBezTo>
                <a:cubicBezTo>
                  <a:pt x="899" y="6759"/>
                  <a:pt x="808" y="6986"/>
                  <a:pt x="807" y="7151"/>
                </a:cubicBezTo>
                <a:cubicBezTo>
                  <a:pt x="807" y="7190"/>
                  <a:pt x="755" y="7289"/>
                  <a:pt x="747" y="7340"/>
                </a:cubicBezTo>
                <a:cubicBezTo>
                  <a:pt x="722" y="7456"/>
                  <a:pt x="681" y="7548"/>
                  <a:pt x="661" y="7670"/>
                </a:cubicBezTo>
                <a:cubicBezTo>
                  <a:pt x="552" y="8330"/>
                  <a:pt x="349" y="8876"/>
                  <a:pt x="186" y="9077"/>
                </a:cubicBezTo>
                <a:cubicBezTo>
                  <a:pt x="153" y="9201"/>
                  <a:pt x="131" y="9329"/>
                  <a:pt x="104" y="9490"/>
                </a:cubicBezTo>
                <a:cubicBezTo>
                  <a:pt x="65" y="9600"/>
                  <a:pt x="32" y="10195"/>
                  <a:pt x="0" y="10613"/>
                </a:cubicBezTo>
                <a:cubicBezTo>
                  <a:pt x="44" y="11554"/>
                  <a:pt x="85" y="12779"/>
                  <a:pt x="147" y="12814"/>
                </a:cubicBezTo>
                <a:cubicBezTo>
                  <a:pt x="329" y="12917"/>
                  <a:pt x="475" y="13243"/>
                  <a:pt x="475" y="13539"/>
                </a:cubicBezTo>
                <a:cubicBezTo>
                  <a:pt x="475" y="14434"/>
                  <a:pt x="2390" y="17632"/>
                  <a:pt x="3609" y="18777"/>
                </a:cubicBezTo>
                <a:cubicBezTo>
                  <a:pt x="3650" y="18816"/>
                  <a:pt x="3645" y="18816"/>
                  <a:pt x="3683" y="18852"/>
                </a:cubicBezTo>
                <a:cubicBezTo>
                  <a:pt x="4030" y="18997"/>
                  <a:pt x="4462" y="19227"/>
                  <a:pt x="5164" y="19663"/>
                </a:cubicBezTo>
                <a:cubicBezTo>
                  <a:pt x="7115" y="20879"/>
                  <a:pt x="7242" y="21193"/>
                  <a:pt x="5936" y="21530"/>
                </a:cubicBezTo>
                <a:cubicBezTo>
                  <a:pt x="5779" y="21571"/>
                  <a:pt x="6031" y="21591"/>
                  <a:pt x="6515" y="21593"/>
                </a:cubicBezTo>
                <a:cubicBezTo>
                  <a:pt x="6999" y="21596"/>
                  <a:pt x="7716" y="21585"/>
                  <a:pt x="8492" y="21562"/>
                </a:cubicBezTo>
                <a:cubicBezTo>
                  <a:pt x="8583" y="21562"/>
                  <a:pt x="8791" y="21561"/>
                  <a:pt x="8885" y="21562"/>
                </a:cubicBezTo>
                <a:cubicBezTo>
                  <a:pt x="8935" y="21560"/>
                  <a:pt x="8982" y="21564"/>
                  <a:pt x="9032" y="21562"/>
                </a:cubicBezTo>
                <a:cubicBezTo>
                  <a:pt x="10997" y="21486"/>
                  <a:pt x="13508" y="21399"/>
                  <a:pt x="14679" y="21381"/>
                </a:cubicBezTo>
                <a:cubicBezTo>
                  <a:pt x="15880" y="21361"/>
                  <a:pt x="16563" y="21279"/>
                  <a:pt x="16199" y="21199"/>
                </a:cubicBezTo>
                <a:cubicBezTo>
                  <a:pt x="15835" y="21120"/>
                  <a:pt x="15417" y="20955"/>
                  <a:pt x="15266" y="20825"/>
                </a:cubicBezTo>
                <a:cubicBezTo>
                  <a:pt x="14970" y="20570"/>
                  <a:pt x="16735" y="19290"/>
                  <a:pt x="17533" y="19183"/>
                </a:cubicBezTo>
                <a:cubicBezTo>
                  <a:pt x="17622" y="19171"/>
                  <a:pt x="17717" y="19081"/>
                  <a:pt x="17822" y="19041"/>
                </a:cubicBezTo>
                <a:cubicBezTo>
                  <a:pt x="17980" y="18837"/>
                  <a:pt x="18113" y="18652"/>
                  <a:pt x="18318" y="18427"/>
                </a:cubicBezTo>
                <a:cubicBezTo>
                  <a:pt x="19240" y="17417"/>
                  <a:pt x="19970" y="16345"/>
                  <a:pt x="20503" y="15229"/>
                </a:cubicBezTo>
                <a:cubicBezTo>
                  <a:pt x="20768" y="14673"/>
                  <a:pt x="20988" y="14104"/>
                  <a:pt x="21155" y="13531"/>
                </a:cubicBezTo>
                <a:cubicBezTo>
                  <a:pt x="21156" y="13528"/>
                  <a:pt x="21154" y="13522"/>
                  <a:pt x="21155" y="13519"/>
                </a:cubicBezTo>
                <a:cubicBezTo>
                  <a:pt x="21322" y="12946"/>
                  <a:pt x="21436" y="12367"/>
                  <a:pt x="21505" y="11782"/>
                </a:cubicBezTo>
                <a:cubicBezTo>
                  <a:pt x="21505" y="11779"/>
                  <a:pt x="21504" y="11778"/>
                  <a:pt x="21505" y="11774"/>
                </a:cubicBezTo>
                <a:cubicBezTo>
                  <a:pt x="21573" y="11190"/>
                  <a:pt x="21600" y="10600"/>
                  <a:pt x="21569" y="10010"/>
                </a:cubicBezTo>
                <a:cubicBezTo>
                  <a:pt x="21569" y="10007"/>
                  <a:pt x="21570" y="10005"/>
                  <a:pt x="21569" y="10002"/>
                </a:cubicBezTo>
                <a:cubicBezTo>
                  <a:pt x="21538" y="9409"/>
                  <a:pt x="21451" y="8818"/>
                  <a:pt x="21319" y="8226"/>
                </a:cubicBezTo>
                <a:cubicBezTo>
                  <a:pt x="21187" y="7633"/>
                  <a:pt x="21004" y="7039"/>
                  <a:pt x="20771" y="6453"/>
                </a:cubicBezTo>
                <a:cubicBezTo>
                  <a:pt x="20539" y="5871"/>
                  <a:pt x="20265" y="5294"/>
                  <a:pt x="19933" y="4724"/>
                </a:cubicBezTo>
                <a:cubicBezTo>
                  <a:pt x="19931" y="4720"/>
                  <a:pt x="19927" y="4720"/>
                  <a:pt x="19925" y="4717"/>
                </a:cubicBezTo>
                <a:cubicBezTo>
                  <a:pt x="19904" y="4682"/>
                  <a:pt x="19880" y="4656"/>
                  <a:pt x="19860" y="4622"/>
                </a:cubicBezTo>
                <a:cubicBezTo>
                  <a:pt x="18669" y="2650"/>
                  <a:pt x="16784" y="1243"/>
                  <a:pt x="14584" y="526"/>
                </a:cubicBezTo>
                <a:cubicBezTo>
                  <a:pt x="14573" y="522"/>
                  <a:pt x="14565" y="510"/>
                  <a:pt x="14554" y="506"/>
                </a:cubicBezTo>
                <a:cubicBezTo>
                  <a:pt x="14504" y="490"/>
                  <a:pt x="14449" y="486"/>
                  <a:pt x="14398" y="471"/>
                </a:cubicBezTo>
                <a:cubicBezTo>
                  <a:pt x="13951" y="334"/>
                  <a:pt x="13490" y="227"/>
                  <a:pt x="13021" y="148"/>
                </a:cubicBezTo>
                <a:cubicBezTo>
                  <a:pt x="12832" y="117"/>
                  <a:pt x="12646" y="94"/>
                  <a:pt x="12456" y="73"/>
                </a:cubicBezTo>
                <a:cubicBezTo>
                  <a:pt x="12107" y="32"/>
                  <a:pt x="11754" y="15"/>
                  <a:pt x="11398" y="6"/>
                </a:cubicBezTo>
                <a:cubicBezTo>
                  <a:pt x="11154" y="1"/>
                  <a:pt x="10908" y="-4"/>
                  <a:pt x="10664" y="6"/>
                </a:cubicBezTo>
                <a:close/>
              </a:path>
            </a:pathLst>
          </a:custGeom>
          <a:ln w="12700">
            <a:miter lim="400000"/>
          </a:ln>
        </p:spPr>
      </p:pic>
      <p:pic>
        <p:nvPicPr>
          <p:cNvPr id="1054" name="Wheels-376x262.png" descr="Wheels-376x262.png"/>
          <p:cNvPicPr>
            <a:picLocks noChangeAspect="1"/>
          </p:cNvPicPr>
          <p:nvPr/>
        </p:nvPicPr>
        <p:blipFill>
          <a:blip r:embed="rId3">
            <a:extLst/>
          </a:blip>
          <a:srcRect l="19570" t="30441" r="62090" b="13076"/>
          <a:stretch>
            <a:fillRect/>
          </a:stretch>
        </p:blipFill>
        <p:spPr>
          <a:xfrm>
            <a:off x="14848140" y="7792083"/>
            <a:ext cx="1810886" cy="2076723"/>
          </a:xfrm>
          <a:custGeom>
            <a:avLst/>
            <a:gdLst/>
            <a:ahLst/>
            <a:cxnLst>
              <a:cxn ang="0">
                <a:pos x="wd2" y="hd2"/>
              </a:cxn>
              <a:cxn ang="5400000">
                <a:pos x="wd2" y="hd2"/>
              </a:cxn>
              <a:cxn ang="10800000">
                <a:pos x="wd2" y="hd2"/>
              </a:cxn>
              <a:cxn ang="16200000">
                <a:pos x="wd2" y="hd2"/>
              </a:cxn>
            </a:cxnLst>
            <a:rect l="0" t="0" r="r" b="b"/>
            <a:pathLst>
              <a:path w="21500" h="21571" extrusionOk="0">
                <a:moveTo>
                  <a:pt x="10886" y="2"/>
                </a:moveTo>
                <a:cubicBezTo>
                  <a:pt x="8909" y="14"/>
                  <a:pt x="7654" y="106"/>
                  <a:pt x="6617" y="402"/>
                </a:cubicBezTo>
                <a:cubicBezTo>
                  <a:pt x="6612" y="404"/>
                  <a:pt x="6604" y="400"/>
                  <a:pt x="6598" y="402"/>
                </a:cubicBezTo>
                <a:cubicBezTo>
                  <a:pt x="6578" y="408"/>
                  <a:pt x="6563" y="421"/>
                  <a:pt x="6542" y="427"/>
                </a:cubicBezTo>
                <a:cubicBezTo>
                  <a:pt x="6240" y="517"/>
                  <a:pt x="5962" y="662"/>
                  <a:pt x="5684" y="794"/>
                </a:cubicBezTo>
                <a:cubicBezTo>
                  <a:pt x="5359" y="953"/>
                  <a:pt x="5027" y="1127"/>
                  <a:pt x="4681" y="1359"/>
                </a:cubicBezTo>
                <a:cubicBezTo>
                  <a:pt x="4649" y="1379"/>
                  <a:pt x="4622" y="1403"/>
                  <a:pt x="4591" y="1425"/>
                </a:cubicBezTo>
                <a:cubicBezTo>
                  <a:pt x="4174" y="1710"/>
                  <a:pt x="3763" y="2036"/>
                  <a:pt x="3366" y="2381"/>
                </a:cubicBezTo>
                <a:cubicBezTo>
                  <a:pt x="2539" y="3118"/>
                  <a:pt x="1745" y="4091"/>
                  <a:pt x="1095" y="5287"/>
                </a:cubicBezTo>
                <a:cubicBezTo>
                  <a:pt x="860" y="5720"/>
                  <a:pt x="704" y="6048"/>
                  <a:pt x="558" y="6355"/>
                </a:cubicBezTo>
                <a:cubicBezTo>
                  <a:pt x="220" y="7184"/>
                  <a:pt x="66" y="7850"/>
                  <a:pt x="11" y="8853"/>
                </a:cubicBezTo>
                <a:cubicBezTo>
                  <a:pt x="11" y="8871"/>
                  <a:pt x="12" y="8900"/>
                  <a:pt x="11" y="8919"/>
                </a:cubicBezTo>
                <a:cubicBezTo>
                  <a:pt x="-1" y="9380"/>
                  <a:pt x="-1" y="9899"/>
                  <a:pt x="2" y="10609"/>
                </a:cubicBezTo>
                <a:cubicBezTo>
                  <a:pt x="10" y="12725"/>
                  <a:pt x="60" y="13529"/>
                  <a:pt x="374" y="14385"/>
                </a:cubicBezTo>
                <a:cubicBezTo>
                  <a:pt x="417" y="14496"/>
                  <a:pt x="437" y="14598"/>
                  <a:pt x="492" y="14715"/>
                </a:cubicBezTo>
                <a:cubicBezTo>
                  <a:pt x="498" y="14729"/>
                  <a:pt x="504" y="14754"/>
                  <a:pt x="511" y="14769"/>
                </a:cubicBezTo>
                <a:cubicBezTo>
                  <a:pt x="670" y="15105"/>
                  <a:pt x="879" y="15479"/>
                  <a:pt x="1151" y="15968"/>
                </a:cubicBezTo>
                <a:cubicBezTo>
                  <a:pt x="1153" y="15971"/>
                  <a:pt x="1150" y="15974"/>
                  <a:pt x="1151" y="15976"/>
                </a:cubicBezTo>
                <a:cubicBezTo>
                  <a:pt x="1739" y="16999"/>
                  <a:pt x="2604" y="18096"/>
                  <a:pt x="3404" y="18776"/>
                </a:cubicBezTo>
                <a:lnTo>
                  <a:pt x="3493" y="18850"/>
                </a:lnTo>
                <a:cubicBezTo>
                  <a:pt x="3740" y="18867"/>
                  <a:pt x="4012" y="19010"/>
                  <a:pt x="4525" y="19311"/>
                </a:cubicBezTo>
                <a:cubicBezTo>
                  <a:pt x="5107" y="19653"/>
                  <a:pt x="5981" y="20150"/>
                  <a:pt x="6471" y="20412"/>
                </a:cubicBezTo>
                <a:cubicBezTo>
                  <a:pt x="7694" y="21065"/>
                  <a:pt x="7223" y="21337"/>
                  <a:pt x="4652" y="21451"/>
                </a:cubicBezTo>
                <a:cubicBezTo>
                  <a:pt x="3452" y="21504"/>
                  <a:pt x="4224" y="21559"/>
                  <a:pt x="6367" y="21570"/>
                </a:cubicBezTo>
                <a:cubicBezTo>
                  <a:pt x="9929" y="21590"/>
                  <a:pt x="17418" y="21260"/>
                  <a:pt x="15815" y="21154"/>
                </a:cubicBezTo>
                <a:cubicBezTo>
                  <a:pt x="15439" y="21129"/>
                  <a:pt x="15048" y="20995"/>
                  <a:pt x="14948" y="20853"/>
                </a:cubicBezTo>
                <a:cubicBezTo>
                  <a:pt x="14704" y="20508"/>
                  <a:pt x="16814" y="19283"/>
                  <a:pt x="17290" y="19456"/>
                </a:cubicBezTo>
                <a:cubicBezTo>
                  <a:pt x="17474" y="19238"/>
                  <a:pt x="17665" y="19008"/>
                  <a:pt x="17912" y="18755"/>
                </a:cubicBezTo>
                <a:cubicBezTo>
                  <a:pt x="17966" y="18703"/>
                  <a:pt x="18004" y="18639"/>
                  <a:pt x="18058" y="18586"/>
                </a:cubicBezTo>
                <a:cubicBezTo>
                  <a:pt x="18384" y="18262"/>
                  <a:pt x="18679" y="17914"/>
                  <a:pt x="18962" y="17555"/>
                </a:cubicBezTo>
                <a:cubicBezTo>
                  <a:pt x="18970" y="17546"/>
                  <a:pt x="18988" y="17540"/>
                  <a:pt x="18995" y="17531"/>
                </a:cubicBezTo>
                <a:cubicBezTo>
                  <a:pt x="19246" y="17210"/>
                  <a:pt x="19468" y="16877"/>
                  <a:pt x="19683" y="16533"/>
                </a:cubicBezTo>
                <a:cubicBezTo>
                  <a:pt x="20934" y="14478"/>
                  <a:pt x="21599" y="11981"/>
                  <a:pt x="21488" y="9628"/>
                </a:cubicBezTo>
                <a:cubicBezTo>
                  <a:pt x="21487" y="9622"/>
                  <a:pt x="21488" y="9617"/>
                  <a:pt x="21488" y="9612"/>
                </a:cubicBezTo>
                <a:cubicBezTo>
                  <a:pt x="21467" y="9181"/>
                  <a:pt x="21416" y="8755"/>
                  <a:pt x="21342" y="8338"/>
                </a:cubicBezTo>
                <a:cubicBezTo>
                  <a:pt x="21340" y="8327"/>
                  <a:pt x="21334" y="8316"/>
                  <a:pt x="21332" y="8305"/>
                </a:cubicBezTo>
                <a:cubicBezTo>
                  <a:pt x="21307" y="8169"/>
                  <a:pt x="21255" y="8026"/>
                  <a:pt x="21224" y="7888"/>
                </a:cubicBezTo>
                <a:cubicBezTo>
                  <a:pt x="21097" y="7309"/>
                  <a:pt x="20927" y="6759"/>
                  <a:pt x="20729" y="6227"/>
                </a:cubicBezTo>
                <a:cubicBezTo>
                  <a:pt x="20611" y="5914"/>
                  <a:pt x="20478" y="5607"/>
                  <a:pt x="20338" y="5304"/>
                </a:cubicBezTo>
                <a:cubicBezTo>
                  <a:pt x="20058" y="4714"/>
                  <a:pt x="19766" y="4134"/>
                  <a:pt x="19400" y="3626"/>
                </a:cubicBezTo>
                <a:cubicBezTo>
                  <a:pt x="18719" y="2681"/>
                  <a:pt x="17892" y="1892"/>
                  <a:pt x="16955" y="1289"/>
                </a:cubicBezTo>
                <a:cubicBezTo>
                  <a:pt x="16595" y="1075"/>
                  <a:pt x="16221" y="861"/>
                  <a:pt x="15876" y="703"/>
                </a:cubicBezTo>
                <a:cubicBezTo>
                  <a:pt x="15525" y="542"/>
                  <a:pt x="15236" y="417"/>
                  <a:pt x="14948" y="320"/>
                </a:cubicBezTo>
                <a:cubicBezTo>
                  <a:pt x="14945" y="319"/>
                  <a:pt x="14941" y="321"/>
                  <a:pt x="14938" y="320"/>
                </a:cubicBezTo>
                <a:cubicBezTo>
                  <a:pt x="14862" y="294"/>
                  <a:pt x="14775" y="280"/>
                  <a:pt x="14698" y="258"/>
                </a:cubicBezTo>
                <a:cubicBezTo>
                  <a:pt x="13891" y="31"/>
                  <a:pt x="13022" y="-10"/>
                  <a:pt x="10886" y="2"/>
                </a:cubicBezTo>
                <a:close/>
              </a:path>
            </a:pathLst>
          </a:custGeom>
          <a:ln w="12700">
            <a:miter lim="400000"/>
          </a:ln>
        </p:spPr>
      </p:pic>
      <p:pic>
        <p:nvPicPr>
          <p:cNvPr id="1055" name="Wheels-376x262.png" descr="Wheels-376x262.png"/>
          <p:cNvPicPr>
            <a:picLocks noChangeAspect="1"/>
          </p:cNvPicPr>
          <p:nvPr/>
        </p:nvPicPr>
        <p:blipFill>
          <a:blip r:embed="rId3">
            <a:extLst/>
          </a:blip>
          <a:srcRect l="61519" t="19057" r="21807" b="13572"/>
          <a:stretch>
            <a:fillRect/>
          </a:stretch>
        </p:blipFill>
        <p:spPr>
          <a:xfrm>
            <a:off x="19421606" y="4522314"/>
            <a:ext cx="1740428" cy="2618383"/>
          </a:xfrm>
          <a:custGeom>
            <a:avLst/>
            <a:gdLst/>
            <a:ahLst/>
            <a:cxnLst>
              <a:cxn ang="0">
                <a:pos x="wd2" y="hd2"/>
              </a:cxn>
              <a:cxn ang="5400000">
                <a:pos x="wd2" y="hd2"/>
              </a:cxn>
              <a:cxn ang="10800000">
                <a:pos x="wd2" y="hd2"/>
              </a:cxn>
              <a:cxn ang="16200000">
                <a:pos x="wd2" y="hd2"/>
              </a:cxn>
            </a:cxnLst>
            <a:rect l="0" t="0" r="r" b="b"/>
            <a:pathLst>
              <a:path w="21358" h="21590" extrusionOk="0">
                <a:moveTo>
                  <a:pt x="10995" y="1"/>
                </a:moveTo>
                <a:cubicBezTo>
                  <a:pt x="10345" y="-10"/>
                  <a:pt x="9705" y="39"/>
                  <a:pt x="9071" y="145"/>
                </a:cubicBezTo>
                <a:cubicBezTo>
                  <a:pt x="8402" y="258"/>
                  <a:pt x="7747" y="433"/>
                  <a:pt x="7114" y="666"/>
                </a:cubicBezTo>
                <a:cubicBezTo>
                  <a:pt x="5382" y="1301"/>
                  <a:pt x="3837" y="2405"/>
                  <a:pt x="2609" y="3850"/>
                </a:cubicBezTo>
                <a:cubicBezTo>
                  <a:pt x="2412" y="4087"/>
                  <a:pt x="2217" y="4325"/>
                  <a:pt x="2044" y="4573"/>
                </a:cubicBezTo>
                <a:cubicBezTo>
                  <a:pt x="1819" y="4888"/>
                  <a:pt x="1609" y="5224"/>
                  <a:pt x="1415" y="5568"/>
                </a:cubicBezTo>
                <a:cubicBezTo>
                  <a:pt x="1208" y="5945"/>
                  <a:pt x="1021" y="6327"/>
                  <a:pt x="860" y="6720"/>
                </a:cubicBezTo>
                <a:cubicBezTo>
                  <a:pt x="763" y="6953"/>
                  <a:pt x="667" y="7183"/>
                  <a:pt x="587" y="7420"/>
                </a:cubicBezTo>
                <a:cubicBezTo>
                  <a:pt x="395" y="8000"/>
                  <a:pt x="245" y="8590"/>
                  <a:pt x="149" y="9187"/>
                </a:cubicBezTo>
                <a:cubicBezTo>
                  <a:pt x="137" y="9261"/>
                  <a:pt x="116" y="9332"/>
                  <a:pt x="105" y="9407"/>
                </a:cubicBezTo>
                <a:cubicBezTo>
                  <a:pt x="-94" y="10837"/>
                  <a:pt x="-8" y="12292"/>
                  <a:pt x="339" y="13677"/>
                </a:cubicBezTo>
                <a:cubicBezTo>
                  <a:pt x="395" y="13898"/>
                  <a:pt x="474" y="14111"/>
                  <a:pt x="544" y="14328"/>
                </a:cubicBezTo>
                <a:cubicBezTo>
                  <a:pt x="687" y="14778"/>
                  <a:pt x="853" y="15219"/>
                  <a:pt x="1055" y="15647"/>
                </a:cubicBezTo>
                <a:cubicBezTo>
                  <a:pt x="1158" y="15866"/>
                  <a:pt x="1263" y="16078"/>
                  <a:pt x="1381" y="16289"/>
                </a:cubicBezTo>
                <a:cubicBezTo>
                  <a:pt x="1626" y="16726"/>
                  <a:pt x="1914" y="17147"/>
                  <a:pt x="2224" y="17548"/>
                </a:cubicBezTo>
                <a:cubicBezTo>
                  <a:pt x="2350" y="17712"/>
                  <a:pt x="2473" y="17880"/>
                  <a:pt x="2609" y="18036"/>
                </a:cubicBezTo>
                <a:cubicBezTo>
                  <a:pt x="3073" y="18568"/>
                  <a:pt x="3576" y="19070"/>
                  <a:pt x="4162" y="19509"/>
                </a:cubicBezTo>
                <a:cubicBezTo>
                  <a:pt x="4169" y="19514"/>
                  <a:pt x="4175" y="19517"/>
                  <a:pt x="4182" y="19522"/>
                </a:cubicBezTo>
                <a:cubicBezTo>
                  <a:pt x="4209" y="19542"/>
                  <a:pt x="4216" y="19551"/>
                  <a:pt x="4235" y="19568"/>
                </a:cubicBezTo>
                <a:cubicBezTo>
                  <a:pt x="4563" y="19643"/>
                  <a:pt x="5045" y="19855"/>
                  <a:pt x="5867" y="20268"/>
                </a:cubicBezTo>
                <a:cubicBezTo>
                  <a:pt x="6882" y="20778"/>
                  <a:pt x="7628" y="21281"/>
                  <a:pt x="7528" y="21390"/>
                </a:cubicBezTo>
                <a:cubicBezTo>
                  <a:pt x="7427" y="21500"/>
                  <a:pt x="9004" y="21590"/>
                  <a:pt x="11019" y="21590"/>
                </a:cubicBezTo>
                <a:cubicBezTo>
                  <a:pt x="13652" y="21590"/>
                  <a:pt x="14572" y="21520"/>
                  <a:pt x="14307" y="21341"/>
                </a:cubicBezTo>
                <a:cubicBezTo>
                  <a:pt x="13907" y="21073"/>
                  <a:pt x="16421" y="19236"/>
                  <a:pt x="17906" y="18507"/>
                </a:cubicBezTo>
                <a:cubicBezTo>
                  <a:pt x="18118" y="18309"/>
                  <a:pt x="18324" y="18129"/>
                  <a:pt x="18544" y="17892"/>
                </a:cubicBezTo>
                <a:cubicBezTo>
                  <a:pt x="18688" y="17732"/>
                  <a:pt x="18850" y="17581"/>
                  <a:pt x="18982" y="17414"/>
                </a:cubicBezTo>
                <a:cubicBezTo>
                  <a:pt x="19304" y="17023"/>
                  <a:pt x="19578" y="16600"/>
                  <a:pt x="19835" y="16174"/>
                </a:cubicBezTo>
                <a:cubicBezTo>
                  <a:pt x="19840" y="16165"/>
                  <a:pt x="19839" y="16157"/>
                  <a:pt x="19844" y="16148"/>
                </a:cubicBezTo>
                <a:cubicBezTo>
                  <a:pt x="20069" y="15764"/>
                  <a:pt x="20275" y="15369"/>
                  <a:pt x="20448" y="14967"/>
                </a:cubicBezTo>
                <a:cubicBezTo>
                  <a:pt x="20468" y="14922"/>
                  <a:pt x="20483" y="14874"/>
                  <a:pt x="20502" y="14829"/>
                </a:cubicBezTo>
                <a:cubicBezTo>
                  <a:pt x="20848" y="13995"/>
                  <a:pt x="21092" y="13127"/>
                  <a:pt x="21227" y="12247"/>
                </a:cubicBezTo>
                <a:cubicBezTo>
                  <a:pt x="21506" y="10432"/>
                  <a:pt x="21334" y="8570"/>
                  <a:pt x="20740" y="6861"/>
                </a:cubicBezTo>
                <a:cubicBezTo>
                  <a:pt x="20739" y="6856"/>
                  <a:pt x="20742" y="6852"/>
                  <a:pt x="20740" y="6847"/>
                </a:cubicBezTo>
                <a:cubicBezTo>
                  <a:pt x="20577" y="6385"/>
                  <a:pt x="20386" y="5931"/>
                  <a:pt x="20161" y="5496"/>
                </a:cubicBezTo>
                <a:cubicBezTo>
                  <a:pt x="20041" y="5262"/>
                  <a:pt x="19895" y="5040"/>
                  <a:pt x="19757" y="4815"/>
                </a:cubicBezTo>
                <a:cubicBezTo>
                  <a:pt x="19531" y="4450"/>
                  <a:pt x="19284" y="4100"/>
                  <a:pt x="19012" y="3765"/>
                </a:cubicBezTo>
                <a:cubicBezTo>
                  <a:pt x="18905" y="3633"/>
                  <a:pt x="18818" y="3489"/>
                  <a:pt x="18705" y="3362"/>
                </a:cubicBezTo>
                <a:cubicBezTo>
                  <a:pt x="18698" y="3355"/>
                  <a:pt x="18692" y="3350"/>
                  <a:pt x="18685" y="3343"/>
                </a:cubicBezTo>
                <a:cubicBezTo>
                  <a:pt x="18295" y="2911"/>
                  <a:pt x="17847" y="2523"/>
                  <a:pt x="17375" y="2161"/>
                </a:cubicBezTo>
                <a:cubicBezTo>
                  <a:pt x="17140" y="1981"/>
                  <a:pt x="16904" y="1802"/>
                  <a:pt x="16649" y="1641"/>
                </a:cubicBezTo>
                <a:cubicBezTo>
                  <a:pt x="16582" y="1598"/>
                  <a:pt x="16517" y="1551"/>
                  <a:pt x="16450" y="1510"/>
                </a:cubicBezTo>
                <a:cubicBezTo>
                  <a:pt x="16063" y="1279"/>
                  <a:pt x="15653" y="1071"/>
                  <a:pt x="15222" y="888"/>
                </a:cubicBezTo>
                <a:cubicBezTo>
                  <a:pt x="14609" y="628"/>
                  <a:pt x="13989" y="441"/>
                  <a:pt x="13362" y="296"/>
                </a:cubicBezTo>
                <a:cubicBezTo>
                  <a:pt x="13231" y="267"/>
                  <a:pt x="13095" y="235"/>
                  <a:pt x="12958" y="208"/>
                </a:cubicBezTo>
                <a:cubicBezTo>
                  <a:pt x="12306" y="83"/>
                  <a:pt x="11645" y="13"/>
                  <a:pt x="10995" y="1"/>
                </a:cubicBezTo>
                <a:close/>
                <a:moveTo>
                  <a:pt x="12412" y="2642"/>
                </a:moveTo>
                <a:cubicBezTo>
                  <a:pt x="12465" y="2636"/>
                  <a:pt x="12537" y="2657"/>
                  <a:pt x="12593" y="2655"/>
                </a:cubicBezTo>
                <a:cubicBezTo>
                  <a:pt x="13072" y="2640"/>
                  <a:pt x="13664" y="2755"/>
                  <a:pt x="14385" y="3055"/>
                </a:cubicBezTo>
                <a:cubicBezTo>
                  <a:pt x="15494" y="3515"/>
                  <a:pt x="15572" y="3611"/>
                  <a:pt x="15364" y="4387"/>
                </a:cubicBezTo>
                <a:cubicBezTo>
                  <a:pt x="15240" y="4846"/>
                  <a:pt x="14723" y="5840"/>
                  <a:pt x="14214" y="6596"/>
                </a:cubicBezTo>
                <a:cubicBezTo>
                  <a:pt x="13505" y="7649"/>
                  <a:pt x="12857" y="8265"/>
                  <a:pt x="12315" y="8484"/>
                </a:cubicBezTo>
                <a:cubicBezTo>
                  <a:pt x="12067" y="8656"/>
                  <a:pt x="11861" y="8722"/>
                  <a:pt x="11701" y="8615"/>
                </a:cubicBezTo>
                <a:cubicBezTo>
                  <a:pt x="11695" y="8610"/>
                  <a:pt x="11683" y="8530"/>
                  <a:pt x="11677" y="8520"/>
                </a:cubicBezTo>
                <a:cubicBezTo>
                  <a:pt x="11633" y="8502"/>
                  <a:pt x="11581" y="8521"/>
                  <a:pt x="11541" y="8494"/>
                </a:cubicBezTo>
                <a:cubicBezTo>
                  <a:pt x="11111" y="8205"/>
                  <a:pt x="11036" y="4647"/>
                  <a:pt x="11433" y="3392"/>
                </a:cubicBezTo>
                <a:cubicBezTo>
                  <a:pt x="11573" y="2950"/>
                  <a:pt x="11910" y="2700"/>
                  <a:pt x="12412" y="2642"/>
                </a:cubicBezTo>
                <a:close/>
                <a:moveTo>
                  <a:pt x="9817" y="2993"/>
                </a:moveTo>
                <a:cubicBezTo>
                  <a:pt x="9927" y="2977"/>
                  <a:pt x="10026" y="2976"/>
                  <a:pt x="10114" y="2993"/>
                </a:cubicBezTo>
                <a:cubicBezTo>
                  <a:pt x="10696" y="3100"/>
                  <a:pt x="10795" y="3944"/>
                  <a:pt x="10795" y="5925"/>
                </a:cubicBezTo>
                <a:cubicBezTo>
                  <a:pt x="10795" y="7350"/>
                  <a:pt x="10647" y="8572"/>
                  <a:pt x="10474" y="8644"/>
                </a:cubicBezTo>
                <a:cubicBezTo>
                  <a:pt x="10301" y="8716"/>
                  <a:pt x="9837" y="8471"/>
                  <a:pt x="9442" y="8098"/>
                </a:cubicBezTo>
                <a:cubicBezTo>
                  <a:pt x="8578" y="7282"/>
                  <a:pt x="7045" y="5000"/>
                  <a:pt x="7045" y="4531"/>
                </a:cubicBezTo>
                <a:cubicBezTo>
                  <a:pt x="7045" y="4346"/>
                  <a:pt x="7685" y="3885"/>
                  <a:pt x="8463" y="3506"/>
                </a:cubicBezTo>
                <a:cubicBezTo>
                  <a:pt x="9048" y="3221"/>
                  <a:pt x="9486" y="3039"/>
                  <a:pt x="9817" y="2993"/>
                </a:cubicBezTo>
                <a:close/>
                <a:moveTo>
                  <a:pt x="16245" y="5568"/>
                </a:moveTo>
                <a:cubicBezTo>
                  <a:pt x="16710" y="5568"/>
                  <a:pt x="17563" y="7015"/>
                  <a:pt x="17682" y="8006"/>
                </a:cubicBezTo>
                <a:cubicBezTo>
                  <a:pt x="17770" y="8744"/>
                  <a:pt x="17650" y="8870"/>
                  <a:pt x="16576" y="9249"/>
                </a:cubicBezTo>
                <a:cubicBezTo>
                  <a:pt x="14712" y="9909"/>
                  <a:pt x="13231" y="10048"/>
                  <a:pt x="12968" y="9587"/>
                </a:cubicBezTo>
                <a:cubicBezTo>
                  <a:pt x="12590" y="8926"/>
                  <a:pt x="15331" y="5568"/>
                  <a:pt x="16245" y="5568"/>
                </a:cubicBezTo>
                <a:close/>
                <a:moveTo>
                  <a:pt x="6091" y="5732"/>
                </a:moveTo>
                <a:cubicBezTo>
                  <a:pt x="6349" y="5726"/>
                  <a:pt x="6638" y="5933"/>
                  <a:pt x="7123" y="6425"/>
                </a:cubicBezTo>
                <a:cubicBezTo>
                  <a:pt x="8534" y="7858"/>
                  <a:pt x="9490" y="9252"/>
                  <a:pt x="9295" y="9593"/>
                </a:cubicBezTo>
                <a:cubicBezTo>
                  <a:pt x="8860" y="10355"/>
                  <a:pt x="4323" y="9441"/>
                  <a:pt x="4323" y="8592"/>
                </a:cubicBezTo>
                <a:cubicBezTo>
                  <a:pt x="4323" y="7948"/>
                  <a:pt x="5332" y="6089"/>
                  <a:pt x="5833" y="5810"/>
                </a:cubicBezTo>
                <a:cubicBezTo>
                  <a:pt x="5916" y="5764"/>
                  <a:pt x="6005" y="5733"/>
                  <a:pt x="6091" y="5732"/>
                </a:cubicBezTo>
                <a:close/>
                <a:moveTo>
                  <a:pt x="17458" y="9953"/>
                </a:moveTo>
                <a:cubicBezTo>
                  <a:pt x="17771" y="9969"/>
                  <a:pt x="18001" y="10012"/>
                  <a:pt x="18076" y="10094"/>
                </a:cubicBezTo>
                <a:cubicBezTo>
                  <a:pt x="18194" y="10221"/>
                  <a:pt x="18186" y="10958"/>
                  <a:pt x="18067" y="11727"/>
                </a:cubicBezTo>
                <a:cubicBezTo>
                  <a:pt x="17770" y="13637"/>
                  <a:pt x="17398" y="13931"/>
                  <a:pt x="16075" y="13301"/>
                </a:cubicBezTo>
                <a:cubicBezTo>
                  <a:pt x="13085" y="11878"/>
                  <a:pt x="12536" y="11124"/>
                  <a:pt x="14029" y="10467"/>
                </a:cubicBezTo>
                <a:cubicBezTo>
                  <a:pt x="14796" y="10129"/>
                  <a:pt x="16520" y="9905"/>
                  <a:pt x="17458" y="9953"/>
                </a:cubicBezTo>
                <a:close/>
                <a:moveTo>
                  <a:pt x="6047" y="10176"/>
                </a:moveTo>
                <a:cubicBezTo>
                  <a:pt x="6581" y="10195"/>
                  <a:pt x="6860" y="10315"/>
                  <a:pt x="7114" y="10588"/>
                </a:cubicBezTo>
                <a:cubicBezTo>
                  <a:pt x="7354" y="10847"/>
                  <a:pt x="7813" y="11059"/>
                  <a:pt x="8131" y="11059"/>
                </a:cubicBezTo>
                <a:cubicBezTo>
                  <a:pt x="9234" y="11059"/>
                  <a:pt x="9161" y="11565"/>
                  <a:pt x="7941" y="12404"/>
                </a:cubicBezTo>
                <a:cubicBezTo>
                  <a:pt x="7268" y="12868"/>
                  <a:pt x="6254" y="13432"/>
                  <a:pt x="5687" y="13658"/>
                </a:cubicBezTo>
                <a:cubicBezTo>
                  <a:pt x="4695" y="14051"/>
                  <a:pt x="4644" y="14050"/>
                  <a:pt x="4406" y="13651"/>
                </a:cubicBezTo>
                <a:cubicBezTo>
                  <a:pt x="4269" y="13423"/>
                  <a:pt x="4155" y="12565"/>
                  <a:pt x="4152" y="11746"/>
                </a:cubicBezTo>
                <a:lnTo>
                  <a:pt x="4152" y="10261"/>
                </a:lnTo>
                <a:lnTo>
                  <a:pt x="5419" y="10189"/>
                </a:lnTo>
                <a:cubicBezTo>
                  <a:pt x="5663" y="10175"/>
                  <a:pt x="5869" y="10169"/>
                  <a:pt x="6047" y="10176"/>
                </a:cubicBezTo>
                <a:close/>
                <a:moveTo>
                  <a:pt x="12636" y="12139"/>
                </a:moveTo>
                <a:cubicBezTo>
                  <a:pt x="13068" y="12184"/>
                  <a:pt x="13810" y="12587"/>
                  <a:pt x="14891" y="13314"/>
                </a:cubicBezTo>
                <a:cubicBezTo>
                  <a:pt x="17143" y="14827"/>
                  <a:pt x="17156" y="14938"/>
                  <a:pt x="15510" y="16727"/>
                </a:cubicBezTo>
                <a:cubicBezTo>
                  <a:pt x="14356" y="17981"/>
                  <a:pt x="13823" y="17637"/>
                  <a:pt x="12841" y="15058"/>
                </a:cubicBezTo>
                <a:cubicBezTo>
                  <a:pt x="12052" y="12985"/>
                  <a:pt x="11917" y="12065"/>
                  <a:pt x="12636" y="12139"/>
                </a:cubicBezTo>
                <a:close/>
                <a:moveTo>
                  <a:pt x="9729" y="12362"/>
                </a:moveTo>
                <a:cubicBezTo>
                  <a:pt x="10074" y="12473"/>
                  <a:pt x="9971" y="13137"/>
                  <a:pt x="9583" y="14400"/>
                </a:cubicBezTo>
                <a:cubicBezTo>
                  <a:pt x="9277" y="15396"/>
                  <a:pt x="8824" y="16547"/>
                  <a:pt x="8570" y="16956"/>
                </a:cubicBezTo>
                <a:cubicBezTo>
                  <a:pt x="8315" y="17365"/>
                  <a:pt x="7949" y="17699"/>
                  <a:pt x="7761" y="17699"/>
                </a:cubicBezTo>
                <a:cubicBezTo>
                  <a:pt x="7395" y="17699"/>
                  <a:pt x="6026" y="16546"/>
                  <a:pt x="5355" y="15673"/>
                </a:cubicBezTo>
                <a:cubicBezTo>
                  <a:pt x="4975" y="15179"/>
                  <a:pt x="5118" y="15025"/>
                  <a:pt x="7196" y="13628"/>
                </a:cubicBezTo>
                <a:cubicBezTo>
                  <a:pt x="8593" y="12690"/>
                  <a:pt x="9384" y="12250"/>
                  <a:pt x="9729" y="12362"/>
                </a:cubicBezTo>
                <a:close/>
                <a:moveTo>
                  <a:pt x="11146" y="12856"/>
                </a:moveTo>
                <a:cubicBezTo>
                  <a:pt x="11653" y="12897"/>
                  <a:pt x="12165" y="13959"/>
                  <a:pt x="12744" y="16046"/>
                </a:cubicBezTo>
                <a:cubicBezTo>
                  <a:pt x="13230" y="17803"/>
                  <a:pt x="13227" y="17971"/>
                  <a:pt x="12690" y="18370"/>
                </a:cubicBezTo>
                <a:cubicBezTo>
                  <a:pt x="11958" y="18913"/>
                  <a:pt x="11147" y="19056"/>
                  <a:pt x="10177" y="18815"/>
                </a:cubicBezTo>
                <a:cubicBezTo>
                  <a:pt x="9022" y="18528"/>
                  <a:pt x="8925" y="18043"/>
                  <a:pt x="9568" y="15788"/>
                </a:cubicBezTo>
                <a:cubicBezTo>
                  <a:pt x="10137" y="13793"/>
                  <a:pt x="10639" y="12815"/>
                  <a:pt x="11146" y="12856"/>
                </a:cubicBezTo>
                <a:close/>
              </a:path>
            </a:pathLst>
          </a:custGeom>
          <a:ln w="12700">
            <a:miter lim="400000"/>
          </a:ln>
        </p:spPr>
      </p:pic>
      <p:pic>
        <p:nvPicPr>
          <p:cNvPr id="1056" name="Wheels-376x262.png" descr="Wheels-376x262.png"/>
          <p:cNvPicPr>
            <a:picLocks noChangeAspect="1"/>
          </p:cNvPicPr>
          <p:nvPr/>
        </p:nvPicPr>
        <p:blipFill>
          <a:blip r:embed="rId3">
            <a:extLst/>
          </a:blip>
          <a:srcRect l="80363" t="19998" r="713" b="13005"/>
          <a:stretch>
            <a:fillRect/>
          </a:stretch>
        </p:blipFill>
        <p:spPr>
          <a:xfrm>
            <a:off x="20649682" y="1716697"/>
            <a:ext cx="1887142" cy="2487799"/>
          </a:xfrm>
          <a:custGeom>
            <a:avLst/>
            <a:gdLst/>
            <a:ahLst/>
            <a:cxnLst>
              <a:cxn ang="0">
                <a:pos x="wd2" y="hd2"/>
              </a:cxn>
              <a:cxn ang="5400000">
                <a:pos x="wd2" y="hd2"/>
              </a:cxn>
              <a:cxn ang="10800000">
                <a:pos x="wd2" y="hd2"/>
              </a:cxn>
              <a:cxn ang="16200000">
                <a:pos x="wd2" y="hd2"/>
              </a:cxn>
            </a:cxnLst>
            <a:rect l="0" t="0" r="r" b="b"/>
            <a:pathLst>
              <a:path w="21551" h="21506" extrusionOk="0">
                <a:moveTo>
                  <a:pt x="11231" y="0"/>
                </a:moveTo>
                <a:cubicBezTo>
                  <a:pt x="9503" y="0"/>
                  <a:pt x="8616" y="22"/>
                  <a:pt x="7864" y="79"/>
                </a:cubicBezTo>
                <a:cubicBezTo>
                  <a:pt x="7116" y="130"/>
                  <a:pt x="6646" y="218"/>
                  <a:pt x="6246" y="329"/>
                </a:cubicBezTo>
                <a:cubicBezTo>
                  <a:pt x="6099" y="373"/>
                  <a:pt x="5937" y="431"/>
                  <a:pt x="5779" y="487"/>
                </a:cubicBezTo>
                <a:cubicBezTo>
                  <a:pt x="5550" y="570"/>
                  <a:pt x="5333" y="672"/>
                  <a:pt x="5117" y="775"/>
                </a:cubicBezTo>
                <a:cubicBezTo>
                  <a:pt x="4874" y="885"/>
                  <a:pt x="4635" y="1006"/>
                  <a:pt x="4406" y="1146"/>
                </a:cubicBezTo>
                <a:cubicBezTo>
                  <a:pt x="4115" y="1328"/>
                  <a:pt x="3843" y="1537"/>
                  <a:pt x="3576" y="1763"/>
                </a:cubicBezTo>
                <a:cubicBezTo>
                  <a:pt x="3442" y="1876"/>
                  <a:pt x="3307" y="1989"/>
                  <a:pt x="3177" y="2113"/>
                </a:cubicBezTo>
                <a:cubicBezTo>
                  <a:pt x="2875" y="2408"/>
                  <a:pt x="2588" y="2728"/>
                  <a:pt x="2316" y="3088"/>
                </a:cubicBezTo>
                <a:cubicBezTo>
                  <a:pt x="2259" y="3163"/>
                  <a:pt x="2201" y="3240"/>
                  <a:pt x="2144" y="3318"/>
                </a:cubicBezTo>
                <a:cubicBezTo>
                  <a:pt x="1822" y="3770"/>
                  <a:pt x="1518" y="4266"/>
                  <a:pt x="1238" y="4817"/>
                </a:cubicBezTo>
                <a:cubicBezTo>
                  <a:pt x="720" y="5833"/>
                  <a:pt x="387" y="6957"/>
                  <a:pt x="177" y="8111"/>
                </a:cubicBezTo>
                <a:cubicBezTo>
                  <a:pt x="5" y="9444"/>
                  <a:pt x="-47" y="10981"/>
                  <a:pt x="46" y="12317"/>
                </a:cubicBezTo>
                <a:cubicBezTo>
                  <a:pt x="101" y="12777"/>
                  <a:pt x="201" y="13221"/>
                  <a:pt x="299" y="13665"/>
                </a:cubicBezTo>
                <a:cubicBezTo>
                  <a:pt x="436" y="13729"/>
                  <a:pt x="467" y="14010"/>
                  <a:pt x="449" y="14362"/>
                </a:cubicBezTo>
                <a:cubicBezTo>
                  <a:pt x="613" y="14952"/>
                  <a:pt x="814" y="15525"/>
                  <a:pt x="1056" y="16067"/>
                </a:cubicBezTo>
                <a:cubicBezTo>
                  <a:pt x="1176" y="16313"/>
                  <a:pt x="1306" y="16547"/>
                  <a:pt x="1437" y="16780"/>
                </a:cubicBezTo>
                <a:cubicBezTo>
                  <a:pt x="1486" y="16871"/>
                  <a:pt x="1537" y="16959"/>
                  <a:pt x="1587" y="17048"/>
                </a:cubicBezTo>
                <a:cubicBezTo>
                  <a:pt x="1814" y="17298"/>
                  <a:pt x="2002" y="17450"/>
                  <a:pt x="2203" y="17714"/>
                </a:cubicBezTo>
                <a:cubicBezTo>
                  <a:pt x="2659" y="18312"/>
                  <a:pt x="3651" y="19211"/>
                  <a:pt x="4406" y="19714"/>
                </a:cubicBezTo>
                <a:cubicBezTo>
                  <a:pt x="5941" y="20737"/>
                  <a:pt x="5908" y="20769"/>
                  <a:pt x="3128" y="21052"/>
                </a:cubicBezTo>
                <a:lnTo>
                  <a:pt x="1310" y="21237"/>
                </a:lnTo>
                <a:lnTo>
                  <a:pt x="4727" y="21426"/>
                </a:lnTo>
                <a:cubicBezTo>
                  <a:pt x="7986" y="21600"/>
                  <a:pt x="14079" y="21481"/>
                  <a:pt x="17971" y="21168"/>
                </a:cubicBezTo>
                <a:lnTo>
                  <a:pt x="19788" y="21018"/>
                </a:lnTo>
                <a:lnTo>
                  <a:pt x="18587" y="20822"/>
                </a:lnTo>
                <a:cubicBezTo>
                  <a:pt x="17924" y="20713"/>
                  <a:pt x="17276" y="20546"/>
                  <a:pt x="17150" y="20451"/>
                </a:cubicBezTo>
                <a:cubicBezTo>
                  <a:pt x="17025" y="20356"/>
                  <a:pt x="17509" y="19790"/>
                  <a:pt x="18229" y="19196"/>
                </a:cubicBezTo>
                <a:cubicBezTo>
                  <a:pt x="18678" y="18826"/>
                  <a:pt x="18770" y="18689"/>
                  <a:pt x="18977" y="18472"/>
                </a:cubicBezTo>
                <a:cubicBezTo>
                  <a:pt x="19022" y="18410"/>
                  <a:pt x="19068" y="18351"/>
                  <a:pt x="19117" y="18293"/>
                </a:cubicBezTo>
                <a:cubicBezTo>
                  <a:pt x="19238" y="18152"/>
                  <a:pt x="19346" y="17999"/>
                  <a:pt x="19466" y="17858"/>
                </a:cubicBezTo>
                <a:cubicBezTo>
                  <a:pt x="19512" y="17531"/>
                  <a:pt x="19993" y="16736"/>
                  <a:pt x="20405" y="16259"/>
                </a:cubicBezTo>
                <a:cubicBezTo>
                  <a:pt x="20557" y="15925"/>
                  <a:pt x="20735" y="15622"/>
                  <a:pt x="20858" y="15257"/>
                </a:cubicBezTo>
                <a:cubicBezTo>
                  <a:pt x="20939" y="15015"/>
                  <a:pt x="20971" y="14724"/>
                  <a:pt x="21039" y="14468"/>
                </a:cubicBezTo>
                <a:cubicBezTo>
                  <a:pt x="21157" y="14003"/>
                  <a:pt x="21297" y="13558"/>
                  <a:pt x="21370" y="13041"/>
                </a:cubicBezTo>
                <a:cubicBezTo>
                  <a:pt x="21487" y="12205"/>
                  <a:pt x="21549" y="11304"/>
                  <a:pt x="21551" y="10320"/>
                </a:cubicBezTo>
                <a:cubicBezTo>
                  <a:pt x="21553" y="9378"/>
                  <a:pt x="21499" y="8550"/>
                  <a:pt x="21406" y="7774"/>
                </a:cubicBezTo>
                <a:cubicBezTo>
                  <a:pt x="21384" y="7607"/>
                  <a:pt x="21361" y="7443"/>
                  <a:pt x="21334" y="7280"/>
                </a:cubicBezTo>
                <a:cubicBezTo>
                  <a:pt x="21246" y="6713"/>
                  <a:pt x="21123" y="6185"/>
                  <a:pt x="20971" y="5688"/>
                </a:cubicBezTo>
                <a:cubicBezTo>
                  <a:pt x="20926" y="5536"/>
                  <a:pt x="20890" y="5372"/>
                  <a:pt x="20840" y="5225"/>
                </a:cubicBezTo>
                <a:cubicBezTo>
                  <a:pt x="20839" y="5223"/>
                  <a:pt x="20840" y="5221"/>
                  <a:pt x="20840" y="5218"/>
                </a:cubicBezTo>
                <a:cubicBezTo>
                  <a:pt x="20358" y="3882"/>
                  <a:pt x="19606" y="2761"/>
                  <a:pt x="18519" y="1664"/>
                </a:cubicBezTo>
                <a:cubicBezTo>
                  <a:pt x="18355" y="1498"/>
                  <a:pt x="18187" y="1391"/>
                  <a:pt x="18021" y="1256"/>
                </a:cubicBezTo>
                <a:cubicBezTo>
                  <a:pt x="17640" y="985"/>
                  <a:pt x="17226" y="750"/>
                  <a:pt x="16788" y="559"/>
                </a:cubicBezTo>
                <a:cubicBezTo>
                  <a:pt x="16576" y="479"/>
                  <a:pt x="16405" y="374"/>
                  <a:pt x="16153" y="316"/>
                </a:cubicBezTo>
                <a:cubicBezTo>
                  <a:pt x="16151" y="315"/>
                  <a:pt x="16147" y="316"/>
                  <a:pt x="16144" y="316"/>
                </a:cubicBezTo>
                <a:cubicBezTo>
                  <a:pt x="15618" y="194"/>
                  <a:pt x="14991" y="113"/>
                  <a:pt x="14204" y="65"/>
                </a:cubicBezTo>
                <a:cubicBezTo>
                  <a:pt x="13418" y="18"/>
                  <a:pt x="12468" y="0"/>
                  <a:pt x="11308" y="0"/>
                </a:cubicBezTo>
                <a:cubicBezTo>
                  <a:pt x="11272" y="0"/>
                  <a:pt x="11268" y="0"/>
                  <a:pt x="11231" y="0"/>
                </a:cubicBezTo>
                <a:close/>
              </a:path>
            </a:pathLst>
          </a:custGeom>
          <a:ln w="12700">
            <a:miter lim="400000"/>
          </a:ln>
        </p:spPr>
      </p:pic>
      <p:sp>
        <p:nvSpPr>
          <p:cNvPr id="1057" name="To Improve!  We want steel-belted radial tires"/>
          <p:cNvSpPr txBox="1"/>
          <p:nvPr/>
        </p:nvSpPr>
        <p:spPr>
          <a:xfrm>
            <a:off x="11601449" y="1922234"/>
            <a:ext cx="9038458" cy="2076724"/>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defRPr sz="6000"/>
            </a:pPr>
            <a:r>
              <a:t>To Improve!  We want</a:t>
            </a:r>
            <a:br/>
            <a:r>
              <a:t>steel-belted radial tires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057"/>
                                        </p:tgtEl>
                                        <p:attrNameLst>
                                          <p:attrName>style.visibility</p:attrName>
                                        </p:attrNameLst>
                                      </p:cBhvr>
                                      <p:to>
                                        <p:strVal val="visible"/>
                                      </p:to>
                                    </p:set>
                                    <p:animEffect transition="in" filter="dissolve">
                                      <p:cBhvr>
                                        <p:cTn id="7" dur="1000"/>
                                        <p:tgtEl>
                                          <p:spTgt spid="1057"/>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1053"/>
                                        </p:tgtEl>
                                        <p:attrNameLst>
                                          <p:attrName>style.visibility</p:attrName>
                                        </p:attrNameLst>
                                      </p:cBhvr>
                                      <p:to>
                                        <p:strVal val="visible"/>
                                      </p:to>
                                    </p:set>
                                    <p:animEffect transition="in" filter="dissolve">
                                      <p:cBhvr>
                                        <p:cTn id="11" dur="1000"/>
                                        <p:tgtEl>
                                          <p:spTgt spid="1053"/>
                                        </p:tgtEl>
                                      </p:cBhvr>
                                    </p:animEffect>
                                  </p:childTnLst>
                                </p:cTn>
                              </p:par>
                            </p:childTnLst>
                          </p:cTn>
                        </p:par>
                        <p:par>
                          <p:cTn id="12" fill="hold">
                            <p:stCondLst>
                              <p:cond delay="2000"/>
                            </p:stCondLst>
                            <p:childTnLst>
                              <p:par>
                                <p:cTn id="13" presetID="9" presetClass="entr" fill="hold" grpId="3" nodeType="afterEffect">
                                  <p:stCondLst>
                                    <p:cond delay="300"/>
                                  </p:stCondLst>
                                  <p:iterate>
                                    <p:tmAbs val="0"/>
                                  </p:iterate>
                                  <p:childTnLst>
                                    <p:set>
                                      <p:cBhvr>
                                        <p:cTn id="14" fill="hold"/>
                                        <p:tgtEl>
                                          <p:spTgt spid="1054"/>
                                        </p:tgtEl>
                                        <p:attrNameLst>
                                          <p:attrName>style.visibility</p:attrName>
                                        </p:attrNameLst>
                                      </p:cBhvr>
                                      <p:to>
                                        <p:strVal val="visible"/>
                                      </p:to>
                                    </p:set>
                                    <p:animEffect transition="in" filter="dissolve">
                                      <p:cBhvr>
                                        <p:cTn id="15" dur="1000"/>
                                        <p:tgtEl>
                                          <p:spTgt spid="1054"/>
                                        </p:tgtEl>
                                      </p:cBhvr>
                                    </p:animEffect>
                                  </p:childTnLst>
                                </p:cTn>
                              </p:par>
                            </p:childTnLst>
                          </p:cTn>
                        </p:par>
                        <p:par>
                          <p:cTn id="16" fill="hold">
                            <p:stCondLst>
                              <p:cond delay="3300"/>
                            </p:stCondLst>
                            <p:childTnLst>
                              <p:par>
                                <p:cTn id="17" presetID="9" presetClass="entr" fill="hold" grpId="4" nodeType="afterEffect">
                                  <p:stCondLst>
                                    <p:cond delay="300"/>
                                  </p:stCondLst>
                                  <p:iterate>
                                    <p:tmAbs val="0"/>
                                  </p:iterate>
                                  <p:childTnLst>
                                    <p:set>
                                      <p:cBhvr>
                                        <p:cTn id="18" fill="hold"/>
                                        <p:tgtEl>
                                          <p:spTgt spid="1052"/>
                                        </p:tgtEl>
                                        <p:attrNameLst>
                                          <p:attrName>style.visibility</p:attrName>
                                        </p:attrNameLst>
                                      </p:cBhvr>
                                      <p:to>
                                        <p:strVal val="visible"/>
                                      </p:to>
                                    </p:set>
                                    <p:animEffect transition="in" filter="dissolve">
                                      <p:cBhvr>
                                        <p:cTn id="19" dur="1000"/>
                                        <p:tgtEl>
                                          <p:spTgt spid="1052"/>
                                        </p:tgtEl>
                                      </p:cBhvr>
                                    </p:animEffect>
                                  </p:childTnLst>
                                </p:cTn>
                              </p:par>
                            </p:childTnLst>
                          </p:cTn>
                        </p:par>
                        <p:par>
                          <p:cTn id="20" fill="hold">
                            <p:stCondLst>
                              <p:cond delay="4600"/>
                            </p:stCondLst>
                            <p:childTnLst>
                              <p:par>
                                <p:cTn id="21" presetID="9" presetClass="entr" fill="hold" grpId="5" nodeType="afterEffect">
                                  <p:stCondLst>
                                    <p:cond delay="300"/>
                                  </p:stCondLst>
                                  <p:iterate>
                                    <p:tmAbs val="0"/>
                                  </p:iterate>
                                  <p:childTnLst>
                                    <p:set>
                                      <p:cBhvr>
                                        <p:cTn id="22" fill="hold"/>
                                        <p:tgtEl>
                                          <p:spTgt spid="1055"/>
                                        </p:tgtEl>
                                        <p:attrNameLst>
                                          <p:attrName>style.visibility</p:attrName>
                                        </p:attrNameLst>
                                      </p:cBhvr>
                                      <p:to>
                                        <p:strVal val="visible"/>
                                      </p:to>
                                    </p:set>
                                    <p:animEffect transition="in" filter="dissolve">
                                      <p:cBhvr>
                                        <p:cTn id="23" dur="1000"/>
                                        <p:tgtEl>
                                          <p:spTgt spid="1055"/>
                                        </p:tgtEl>
                                      </p:cBhvr>
                                    </p:animEffect>
                                  </p:childTnLst>
                                </p:cTn>
                              </p:par>
                            </p:childTnLst>
                          </p:cTn>
                        </p:par>
                        <p:par>
                          <p:cTn id="24" fill="hold">
                            <p:stCondLst>
                              <p:cond delay="5900"/>
                            </p:stCondLst>
                            <p:childTnLst>
                              <p:par>
                                <p:cTn id="25" presetID="9" presetClass="entr" fill="hold" grpId="6" nodeType="afterEffect">
                                  <p:stCondLst>
                                    <p:cond delay="300"/>
                                  </p:stCondLst>
                                  <p:iterate>
                                    <p:tmAbs val="0"/>
                                  </p:iterate>
                                  <p:childTnLst>
                                    <p:set>
                                      <p:cBhvr>
                                        <p:cTn id="26" fill="hold"/>
                                        <p:tgtEl>
                                          <p:spTgt spid="1056"/>
                                        </p:tgtEl>
                                        <p:attrNameLst>
                                          <p:attrName>style.visibility</p:attrName>
                                        </p:attrNameLst>
                                      </p:cBhvr>
                                      <p:to>
                                        <p:strVal val="visible"/>
                                      </p:to>
                                    </p:set>
                                    <p:animEffect transition="in" filter="dissolve">
                                      <p:cBhvr>
                                        <p:cTn id="27" dur="2500"/>
                                        <p:tgtEl>
                                          <p:spTgt spid="1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 grpId="4" animBg="1" advAuto="0"/>
      <p:bldP spid="1053" grpId="2" animBg="1" advAuto="0"/>
      <p:bldP spid="1054" grpId="3" animBg="1" advAuto="0"/>
      <p:bldP spid="1055" grpId="5" animBg="1" advAuto="0"/>
      <p:bldP spid="1056" grpId="6" animBg="1" advAuto="0"/>
      <p:bldP spid="1057"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246"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247"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248" name="Slide Number"/>
          <p:cNvSpPr txBox="1">
            <a:spLocks noGrp="1"/>
          </p:cNvSpPr>
          <p:nvPr>
            <p:ph type="sldNum" sz="quarter" idx="2"/>
          </p:nvPr>
        </p:nvSpPr>
        <p:spPr>
          <a:xfrm>
            <a:off x="23206738" y="12981426"/>
            <a:ext cx="257176" cy="3714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249"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250"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251" name="Most Project Work is Best Driven By Requirements"/>
          <p:cNvSpPr txBox="1">
            <a:spLocks noGrp="1"/>
          </p:cNvSpPr>
          <p:nvPr>
            <p:ph type="body" sz="quarter" idx="1"/>
          </p:nvPr>
        </p:nvSpPr>
        <p:spPr>
          <a:xfrm>
            <a:off x="7613791" y="3508967"/>
            <a:ext cx="9156418" cy="2396679"/>
          </a:xfrm>
          <a:prstGeom prst="rect">
            <a:avLst/>
          </a:prstGeom>
          <a:effectLst>
            <a:outerShdw blurRad="50800" dist="63500" dir="5400000" rotWithShape="0">
              <a:srgbClr val="000000"/>
            </a:outerShdw>
          </a:effectLst>
        </p:spPr>
        <p:txBody>
          <a:bodyPr/>
          <a:lstStyle>
            <a:lvl1pPr marL="0" indent="0" algn="ctr">
              <a:buSzTx/>
              <a:buNone/>
              <a:defRPr sz="6100"/>
            </a:lvl1pPr>
          </a:lstStyle>
          <a:p>
            <a:r>
              <a:t>Most Project Work is Best Driven By Requirements</a:t>
            </a:r>
          </a:p>
        </p:txBody>
      </p:sp>
      <p:sp>
        <p:nvSpPr>
          <p:cNvPr id="25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253" name="The product should provide only what is required of it, no more and no less…"/>
          <p:cNvSpPr txBox="1"/>
          <p:nvPr/>
        </p:nvSpPr>
        <p:spPr>
          <a:xfrm>
            <a:off x="2872895" y="5617167"/>
            <a:ext cx="19136226" cy="6209457"/>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marL="847328" indent="-847328" algn="l">
              <a:buSzPct val="145000"/>
              <a:buChar char="•"/>
              <a:defRPr sz="6100"/>
            </a:pPr>
            <a:r>
              <a:t>The product should provide only what is required of it,</a:t>
            </a:r>
            <a:br/>
            <a:r>
              <a:t>no more and no less</a:t>
            </a:r>
          </a:p>
          <a:p>
            <a:pPr marL="847328" indent="-847328" algn="l">
              <a:buSzPct val="145000"/>
              <a:buChar char="•"/>
              <a:defRPr sz="6100"/>
            </a:pPr>
            <a:r>
              <a:t>Architecture and Design come directly from requirements</a:t>
            </a:r>
          </a:p>
          <a:p>
            <a:pPr marL="847328" indent="-847328" algn="l">
              <a:buSzPct val="145000"/>
              <a:buChar char="•"/>
              <a:defRPr sz="6100"/>
            </a:pPr>
            <a:r>
              <a:t>All system-level tests relate directly to requirements</a:t>
            </a:r>
          </a:p>
        </p:txBody>
      </p:sp>
      <p:sp>
        <p:nvSpPr>
          <p:cNvPr id="254" name="Why Are Requirements So Important?"/>
          <p:cNvSpPr txBox="1">
            <a:spLocks noGrp="1"/>
          </p:cNvSpPr>
          <p:nvPr>
            <p:ph type="title"/>
          </p:nvPr>
        </p:nvSpPr>
        <p:spPr>
          <a:xfrm>
            <a:off x="2090042" y="2126762"/>
            <a:ext cx="20203916" cy="1459244"/>
          </a:xfrm>
          <a:prstGeom prst="rect">
            <a:avLst/>
          </a:prstGeom>
        </p:spPr>
        <p:txBody>
          <a:bodyPr>
            <a:normAutofit fontScale="90000"/>
          </a:bodyPr>
          <a:lstStyle>
            <a:lvl1pPr defTabSz="624363">
              <a:defRPr sz="9120"/>
            </a:lvl1pPr>
          </a:lstStyle>
          <a:p>
            <a:r>
              <a:t>Why Are Requirements So Important?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060"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061"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06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60</a:t>
            </a:fld>
            <a:endParaRPr/>
          </a:p>
        </p:txBody>
      </p:sp>
      <p:sp>
        <p:nvSpPr>
          <p:cNvPr id="1063"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064"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065" name="How Do We Gather Requirements?"/>
          <p:cNvSpPr txBox="1">
            <a:spLocks noGrp="1"/>
          </p:cNvSpPr>
          <p:nvPr>
            <p:ph type="title"/>
          </p:nvPr>
        </p:nvSpPr>
        <p:spPr>
          <a:xfrm>
            <a:off x="3304657" y="2065102"/>
            <a:ext cx="17774686" cy="1643269"/>
          </a:xfrm>
          <a:prstGeom prst="rect">
            <a:avLst/>
          </a:prstGeom>
        </p:spPr>
        <p:txBody>
          <a:bodyPr>
            <a:normAutofit fontScale="90000"/>
          </a:bodyPr>
          <a:lstStyle>
            <a:lvl1pPr defTabSz="665440">
              <a:defRPr sz="9720"/>
            </a:lvl1pPr>
          </a:lstStyle>
          <a:p>
            <a:r>
              <a:t>How Do We Gather Requirements?</a:t>
            </a:r>
          </a:p>
        </p:txBody>
      </p:sp>
      <p:sp>
        <p:nvSpPr>
          <p:cNvPr id="1066" name="Identify the stakeholders of the product, the roles they play"/>
          <p:cNvSpPr txBox="1">
            <a:spLocks noGrp="1"/>
          </p:cNvSpPr>
          <p:nvPr>
            <p:ph type="body" sz="quarter" idx="1"/>
          </p:nvPr>
        </p:nvSpPr>
        <p:spPr>
          <a:xfrm>
            <a:off x="6582492" y="4919670"/>
            <a:ext cx="16056751" cy="1083163"/>
          </a:xfrm>
          <a:prstGeom prst="rect">
            <a:avLst/>
          </a:prstGeom>
        </p:spPr>
        <p:txBody>
          <a:bodyPr/>
          <a:lstStyle>
            <a:lvl1pPr marL="611187" indent="-611187" algn="l">
              <a:buSzPct val="100000"/>
              <a:buChar char="✓"/>
              <a:defRPr sz="4800">
                <a:effectLst>
                  <a:outerShdw blurRad="50800" dist="63500" dir="5400000" rotWithShape="0">
                    <a:srgbClr val="000000"/>
                  </a:outerShdw>
                </a:effectLst>
              </a:defRPr>
            </a:lvl1pPr>
          </a:lstStyle>
          <a:p>
            <a:r>
              <a:t>Identify the stakeholders of the product, the roles they play</a:t>
            </a:r>
          </a:p>
        </p:txBody>
      </p:sp>
      <p:sp>
        <p:nvSpPr>
          <p:cNvPr id="1067"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068" name="Discover the actions the system must perform for them"/>
          <p:cNvSpPr txBox="1"/>
          <p:nvPr/>
        </p:nvSpPr>
        <p:spPr>
          <a:xfrm>
            <a:off x="6582492" y="5891496"/>
            <a:ext cx="16056751" cy="1083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marL="611187" indent="-611187" algn="l">
              <a:buSzPct val="100000"/>
              <a:buChar char="✓"/>
              <a:defRPr sz="4800">
                <a:effectLst>
                  <a:outerShdw blurRad="50800" dist="63500" dir="5400000" rotWithShape="0">
                    <a:srgbClr val="000000"/>
                  </a:outerShdw>
                </a:effectLst>
              </a:defRPr>
            </a:lvl1pPr>
          </a:lstStyle>
          <a:p>
            <a:r>
              <a:t>Discover the actions the system must perform for them</a:t>
            </a:r>
          </a:p>
        </p:txBody>
      </p:sp>
      <p:sp>
        <p:nvSpPr>
          <p:cNvPr id="1069" name="Think of specific individuals in each of those roles"/>
          <p:cNvSpPr txBox="1"/>
          <p:nvPr/>
        </p:nvSpPr>
        <p:spPr>
          <a:xfrm>
            <a:off x="6582492" y="7536974"/>
            <a:ext cx="16056751" cy="1083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marL="611187" indent="-611187" algn="l">
              <a:buSzPct val="100000"/>
              <a:buChar char="✓"/>
              <a:defRPr sz="4800">
                <a:effectLst>
                  <a:outerShdw blurRad="50800" dist="63500" dir="5400000" rotWithShape="0">
                    <a:srgbClr val="000000"/>
                  </a:outerShdw>
                </a:effectLst>
              </a:defRPr>
            </a:lvl1pPr>
          </a:lstStyle>
          <a:p>
            <a:r>
              <a:t>Think of specific individuals in each of those roles</a:t>
            </a:r>
          </a:p>
        </p:txBody>
      </p:sp>
      <p:sp>
        <p:nvSpPr>
          <p:cNvPr id="1070" name="Consider how the system operates as those individuals work"/>
          <p:cNvSpPr txBox="1"/>
          <p:nvPr/>
        </p:nvSpPr>
        <p:spPr>
          <a:xfrm>
            <a:off x="6582492" y="8508800"/>
            <a:ext cx="16056751" cy="108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marL="611187" indent="-611187" algn="l">
              <a:buSzPct val="100000"/>
              <a:buChar char="✓"/>
              <a:defRPr sz="4800">
                <a:effectLst>
                  <a:outerShdw blurRad="50800" dist="63500" dir="5400000" rotWithShape="0">
                    <a:srgbClr val="000000"/>
                  </a:outerShdw>
                </a:effectLst>
              </a:defRPr>
            </a:lvl1pPr>
          </a:lstStyle>
          <a:p>
            <a:r>
              <a:t>Consider how the system operates as those individuals work</a:t>
            </a:r>
          </a:p>
        </p:txBody>
      </p:sp>
      <p:sp>
        <p:nvSpPr>
          <p:cNvPr id="1071" name="Actor"/>
          <p:cNvSpPr txBox="1"/>
          <p:nvPr/>
        </p:nvSpPr>
        <p:spPr>
          <a:xfrm>
            <a:off x="2369405" y="4919670"/>
            <a:ext cx="2941801" cy="108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800">
                <a:effectLst>
                  <a:outerShdw blurRad="50800" dist="63500" dir="5400000" rotWithShape="0">
                    <a:srgbClr val="000000"/>
                  </a:outerShdw>
                </a:effectLst>
              </a:defRPr>
            </a:lvl1pPr>
          </a:lstStyle>
          <a:p>
            <a:r>
              <a:t>Actor</a:t>
            </a:r>
          </a:p>
        </p:txBody>
      </p:sp>
      <p:sp>
        <p:nvSpPr>
          <p:cNvPr id="1072" name="Use Case"/>
          <p:cNvSpPr txBox="1"/>
          <p:nvPr/>
        </p:nvSpPr>
        <p:spPr>
          <a:xfrm>
            <a:off x="2369405" y="5891496"/>
            <a:ext cx="2941801" cy="1083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800">
                <a:effectLst>
                  <a:outerShdw blurRad="50800" dist="63500" dir="5400000" rotWithShape="0">
                    <a:srgbClr val="000000"/>
                  </a:outerShdw>
                </a:effectLst>
              </a:defRPr>
            </a:lvl1pPr>
          </a:lstStyle>
          <a:p>
            <a:r>
              <a:t>Use Case</a:t>
            </a:r>
          </a:p>
        </p:txBody>
      </p:sp>
      <p:sp>
        <p:nvSpPr>
          <p:cNvPr id="1073" name="Persona"/>
          <p:cNvSpPr txBox="1"/>
          <p:nvPr/>
        </p:nvSpPr>
        <p:spPr>
          <a:xfrm>
            <a:off x="2369405" y="7536974"/>
            <a:ext cx="2941801" cy="1083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800">
                <a:effectLst>
                  <a:outerShdw blurRad="50800" dist="63500" dir="5400000" rotWithShape="0">
                    <a:srgbClr val="000000"/>
                  </a:outerShdw>
                </a:effectLst>
              </a:defRPr>
            </a:lvl1pPr>
          </a:lstStyle>
          <a:p>
            <a:r>
              <a:t>Persona</a:t>
            </a:r>
          </a:p>
        </p:txBody>
      </p:sp>
      <p:sp>
        <p:nvSpPr>
          <p:cNvPr id="1074" name="Scenario"/>
          <p:cNvSpPr txBox="1"/>
          <p:nvPr/>
        </p:nvSpPr>
        <p:spPr>
          <a:xfrm>
            <a:off x="2369405" y="8508800"/>
            <a:ext cx="2941801" cy="108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800">
                <a:effectLst>
                  <a:outerShdw blurRad="50800" dist="63500" dir="5400000" rotWithShape="0">
                    <a:srgbClr val="000000"/>
                  </a:outerShdw>
                </a:effectLst>
              </a:defRPr>
            </a:lvl1pPr>
          </a:lstStyle>
          <a:p>
            <a:r>
              <a:t>Scenario</a:t>
            </a:r>
          </a:p>
        </p:txBody>
      </p:sp>
      <p:sp>
        <p:nvSpPr>
          <p:cNvPr id="1075" name="first steps, gather the most general ones"/>
          <p:cNvSpPr txBox="1"/>
          <p:nvPr/>
        </p:nvSpPr>
        <p:spPr>
          <a:xfrm>
            <a:off x="4833937" y="3402284"/>
            <a:ext cx="14716126" cy="86587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4400"/>
            </a:lvl1pPr>
          </a:lstStyle>
          <a:p>
            <a:r>
              <a:t>first steps, gather the most general ones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066"/>
                                        </p:tgtEl>
                                        <p:attrNameLst>
                                          <p:attrName>style.visibility</p:attrName>
                                        </p:attrNameLst>
                                      </p:cBhvr>
                                      <p:to>
                                        <p:strVal val="visible"/>
                                      </p:to>
                                    </p:set>
                                    <p:anim calcmode="lin" valueType="num">
                                      <p:cBhvr>
                                        <p:cTn id="7" dur="500" fill="hold"/>
                                        <p:tgtEl>
                                          <p:spTgt spid="1066"/>
                                        </p:tgtEl>
                                        <p:attrNameLst>
                                          <p:attrName>ppt_w</p:attrName>
                                        </p:attrNameLst>
                                      </p:cBhvr>
                                      <p:tavLst>
                                        <p:tav tm="0">
                                          <p:val>
                                            <p:fltVal val="0"/>
                                          </p:val>
                                        </p:tav>
                                        <p:tav tm="100000">
                                          <p:val>
                                            <p:strVal val="#ppt_w"/>
                                          </p:val>
                                        </p:tav>
                                      </p:tavLst>
                                    </p:anim>
                                    <p:anim calcmode="lin" valueType="num">
                                      <p:cBhvr>
                                        <p:cTn id="8" dur="500" fill="hold"/>
                                        <p:tgtEl>
                                          <p:spTgt spid="106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1068"/>
                                        </p:tgtEl>
                                        <p:attrNameLst>
                                          <p:attrName>style.visibility</p:attrName>
                                        </p:attrNameLst>
                                      </p:cBhvr>
                                      <p:to>
                                        <p:strVal val="visible"/>
                                      </p:to>
                                    </p:set>
                                    <p:anim calcmode="lin" valueType="num">
                                      <p:cBhvr>
                                        <p:cTn id="12" dur="500" fill="hold"/>
                                        <p:tgtEl>
                                          <p:spTgt spid="1068"/>
                                        </p:tgtEl>
                                        <p:attrNameLst>
                                          <p:attrName>ppt_w</p:attrName>
                                        </p:attrNameLst>
                                      </p:cBhvr>
                                      <p:tavLst>
                                        <p:tav tm="0">
                                          <p:val>
                                            <p:fltVal val="0"/>
                                          </p:val>
                                        </p:tav>
                                        <p:tav tm="100000">
                                          <p:val>
                                            <p:strVal val="#ppt_w"/>
                                          </p:val>
                                        </p:tav>
                                      </p:tavLst>
                                    </p:anim>
                                    <p:anim calcmode="lin" valueType="num">
                                      <p:cBhvr>
                                        <p:cTn id="13" dur="500" fill="hold"/>
                                        <p:tgtEl>
                                          <p:spTgt spid="106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3" nodeType="clickEffect">
                                  <p:stCondLst>
                                    <p:cond delay="0"/>
                                  </p:stCondLst>
                                  <p:iterate>
                                    <p:tmAbs val="0"/>
                                  </p:iterate>
                                  <p:childTnLst>
                                    <p:set>
                                      <p:cBhvr>
                                        <p:cTn id="17" fill="hold"/>
                                        <p:tgtEl>
                                          <p:spTgt spid="1071"/>
                                        </p:tgtEl>
                                        <p:attrNameLst>
                                          <p:attrName>style.visibility</p:attrName>
                                        </p:attrNameLst>
                                      </p:cBhvr>
                                      <p:to>
                                        <p:strVal val="visible"/>
                                      </p:to>
                                    </p:set>
                                    <p:anim calcmode="lin" valueType="num">
                                      <p:cBhvr>
                                        <p:cTn id="18" dur="700" fill="hold"/>
                                        <p:tgtEl>
                                          <p:spTgt spid="1071"/>
                                        </p:tgtEl>
                                        <p:attrNameLst>
                                          <p:attrName>ppt_w</p:attrName>
                                        </p:attrNameLst>
                                      </p:cBhvr>
                                      <p:tavLst>
                                        <p:tav tm="0">
                                          <p:val>
                                            <p:fltVal val="0"/>
                                          </p:val>
                                        </p:tav>
                                        <p:tav tm="100000">
                                          <p:val>
                                            <p:strVal val="#ppt_w"/>
                                          </p:val>
                                        </p:tav>
                                      </p:tavLst>
                                    </p:anim>
                                    <p:anim calcmode="lin" valueType="num">
                                      <p:cBhvr>
                                        <p:cTn id="19" dur="700" fill="hold"/>
                                        <p:tgtEl>
                                          <p:spTgt spid="1071"/>
                                        </p:tgtEl>
                                        <p:attrNameLst>
                                          <p:attrName>ppt_h</p:attrName>
                                        </p:attrNameLst>
                                      </p:cBhvr>
                                      <p:tavLst>
                                        <p:tav tm="0">
                                          <p:val>
                                            <p:fltVal val="0"/>
                                          </p:val>
                                        </p:tav>
                                        <p:tav tm="100000">
                                          <p:val>
                                            <p:strVal val="#ppt_h"/>
                                          </p:val>
                                        </p:tav>
                                      </p:tavLst>
                                    </p:anim>
                                  </p:childTnLst>
                                </p:cTn>
                              </p:par>
                            </p:childTnLst>
                          </p:cTn>
                        </p:par>
                        <p:par>
                          <p:cTn id="20" fill="hold">
                            <p:stCondLst>
                              <p:cond delay="700"/>
                            </p:stCondLst>
                            <p:childTnLst>
                              <p:par>
                                <p:cTn id="21" presetID="23" presetClass="entr" presetSubtype="16" fill="hold" grpId="4" nodeType="afterEffect">
                                  <p:stCondLst>
                                    <p:cond delay="0"/>
                                  </p:stCondLst>
                                  <p:iterate>
                                    <p:tmAbs val="0"/>
                                  </p:iterate>
                                  <p:childTnLst>
                                    <p:set>
                                      <p:cBhvr>
                                        <p:cTn id="22" fill="hold"/>
                                        <p:tgtEl>
                                          <p:spTgt spid="1072"/>
                                        </p:tgtEl>
                                        <p:attrNameLst>
                                          <p:attrName>style.visibility</p:attrName>
                                        </p:attrNameLst>
                                      </p:cBhvr>
                                      <p:to>
                                        <p:strVal val="visible"/>
                                      </p:to>
                                    </p:set>
                                    <p:anim calcmode="lin" valueType="num">
                                      <p:cBhvr>
                                        <p:cTn id="23" dur="700" fill="hold"/>
                                        <p:tgtEl>
                                          <p:spTgt spid="1072"/>
                                        </p:tgtEl>
                                        <p:attrNameLst>
                                          <p:attrName>ppt_w</p:attrName>
                                        </p:attrNameLst>
                                      </p:cBhvr>
                                      <p:tavLst>
                                        <p:tav tm="0">
                                          <p:val>
                                            <p:fltVal val="0"/>
                                          </p:val>
                                        </p:tav>
                                        <p:tav tm="100000">
                                          <p:val>
                                            <p:strVal val="#ppt_w"/>
                                          </p:val>
                                        </p:tav>
                                      </p:tavLst>
                                    </p:anim>
                                    <p:anim calcmode="lin" valueType="num">
                                      <p:cBhvr>
                                        <p:cTn id="24" dur="700" fill="hold"/>
                                        <p:tgtEl>
                                          <p:spTgt spid="107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5" nodeType="clickEffect">
                                  <p:stCondLst>
                                    <p:cond delay="0"/>
                                  </p:stCondLst>
                                  <p:iterate>
                                    <p:tmAbs val="0"/>
                                  </p:iterate>
                                  <p:childTnLst>
                                    <p:set>
                                      <p:cBhvr>
                                        <p:cTn id="28" fill="hold"/>
                                        <p:tgtEl>
                                          <p:spTgt spid="1069"/>
                                        </p:tgtEl>
                                        <p:attrNameLst>
                                          <p:attrName>style.visibility</p:attrName>
                                        </p:attrNameLst>
                                      </p:cBhvr>
                                      <p:to>
                                        <p:strVal val="visible"/>
                                      </p:to>
                                    </p:set>
                                    <p:anim calcmode="lin" valueType="num">
                                      <p:cBhvr>
                                        <p:cTn id="29" dur="700" fill="hold"/>
                                        <p:tgtEl>
                                          <p:spTgt spid="1069"/>
                                        </p:tgtEl>
                                        <p:attrNameLst>
                                          <p:attrName>ppt_w</p:attrName>
                                        </p:attrNameLst>
                                      </p:cBhvr>
                                      <p:tavLst>
                                        <p:tav tm="0">
                                          <p:val>
                                            <p:fltVal val="0"/>
                                          </p:val>
                                        </p:tav>
                                        <p:tav tm="100000">
                                          <p:val>
                                            <p:strVal val="#ppt_w"/>
                                          </p:val>
                                        </p:tav>
                                      </p:tavLst>
                                    </p:anim>
                                    <p:anim calcmode="lin" valueType="num">
                                      <p:cBhvr>
                                        <p:cTn id="30" dur="700" fill="hold"/>
                                        <p:tgtEl>
                                          <p:spTgt spid="1069"/>
                                        </p:tgtEl>
                                        <p:attrNameLst>
                                          <p:attrName>ppt_h</p:attrName>
                                        </p:attrNameLst>
                                      </p:cBhvr>
                                      <p:tavLst>
                                        <p:tav tm="0">
                                          <p:val>
                                            <p:fltVal val="0"/>
                                          </p:val>
                                        </p:tav>
                                        <p:tav tm="100000">
                                          <p:val>
                                            <p:strVal val="#ppt_h"/>
                                          </p:val>
                                        </p:tav>
                                      </p:tavLst>
                                    </p:anim>
                                  </p:childTnLst>
                                </p:cTn>
                              </p:par>
                            </p:childTnLst>
                          </p:cTn>
                        </p:par>
                        <p:par>
                          <p:cTn id="31" fill="hold">
                            <p:stCondLst>
                              <p:cond delay="700"/>
                            </p:stCondLst>
                            <p:childTnLst>
                              <p:par>
                                <p:cTn id="32" presetID="23" presetClass="entr" presetSubtype="16" fill="hold" grpId="6" nodeType="afterEffect">
                                  <p:stCondLst>
                                    <p:cond delay="0"/>
                                  </p:stCondLst>
                                  <p:iterate>
                                    <p:tmAbs val="0"/>
                                  </p:iterate>
                                  <p:childTnLst>
                                    <p:set>
                                      <p:cBhvr>
                                        <p:cTn id="33" fill="hold"/>
                                        <p:tgtEl>
                                          <p:spTgt spid="1070"/>
                                        </p:tgtEl>
                                        <p:attrNameLst>
                                          <p:attrName>style.visibility</p:attrName>
                                        </p:attrNameLst>
                                      </p:cBhvr>
                                      <p:to>
                                        <p:strVal val="visible"/>
                                      </p:to>
                                    </p:set>
                                    <p:anim calcmode="lin" valueType="num">
                                      <p:cBhvr>
                                        <p:cTn id="34" dur="700" fill="hold"/>
                                        <p:tgtEl>
                                          <p:spTgt spid="1070"/>
                                        </p:tgtEl>
                                        <p:attrNameLst>
                                          <p:attrName>ppt_w</p:attrName>
                                        </p:attrNameLst>
                                      </p:cBhvr>
                                      <p:tavLst>
                                        <p:tav tm="0">
                                          <p:val>
                                            <p:fltVal val="0"/>
                                          </p:val>
                                        </p:tav>
                                        <p:tav tm="100000">
                                          <p:val>
                                            <p:strVal val="#ppt_w"/>
                                          </p:val>
                                        </p:tav>
                                      </p:tavLst>
                                    </p:anim>
                                    <p:anim calcmode="lin" valueType="num">
                                      <p:cBhvr>
                                        <p:cTn id="35" dur="700" fill="hold"/>
                                        <p:tgtEl>
                                          <p:spTgt spid="1070"/>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7" nodeType="clickEffect">
                                  <p:stCondLst>
                                    <p:cond delay="0"/>
                                  </p:stCondLst>
                                  <p:iterate>
                                    <p:tmAbs val="0"/>
                                  </p:iterate>
                                  <p:childTnLst>
                                    <p:set>
                                      <p:cBhvr>
                                        <p:cTn id="39" fill="hold"/>
                                        <p:tgtEl>
                                          <p:spTgt spid="1073"/>
                                        </p:tgtEl>
                                        <p:attrNameLst>
                                          <p:attrName>style.visibility</p:attrName>
                                        </p:attrNameLst>
                                      </p:cBhvr>
                                      <p:to>
                                        <p:strVal val="visible"/>
                                      </p:to>
                                    </p:set>
                                    <p:anim calcmode="lin" valueType="num">
                                      <p:cBhvr>
                                        <p:cTn id="40" dur="700" fill="hold"/>
                                        <p:tgtEl>
                                          <p:spTgt spid="1073"/>
                                        </p:tgtEl>
                                        <p:attrNameLst>
                                          <p:attrName>ppt_w</p:attrName>
                                        </p:attrNameLst>
                                      </p:cBhvr>
                                      <p:tavLst>
                                        <p:tav tm="0">
                                          <p:val>
                                            <p:fltVal val="0"/>
                                          </p:val>
                                        </p:tav>
                                        <p:tav tm="100000">
                                          <p:val>
                                            <p:strVal val="#ppt_w"/>
                                          </p:val>
                                        </p:tav>
                                      </p:tavLst>
                                    </p:anim>
                                    <p:anim calcmode="lin" valueType="num">
                                      <p:cBhvr>
                                        <p:cTn id="41" dur="700" fill="hold"/>
                                        <p:tgtEl>
                                          <p:spTgt spid="1073"/>
                                        </p:tgtEl>
                                        <p:attrNameLst>
                                          <p:attrName>ppt_h</p:attrName>
                                        </p:attrNameLst>
                                      </p:cBhvr>
                                      <p:tavLst>
                                        <p:tav tm="0">
                                          <p:val>
                                            <p:fltVal val="0"/>
                                          </p:val>
                                        </p:tav>
                                        <p:tav tm="100000">
                                          <p:val>
                                            <p:strVal val="#ppt_h"/>
                                          </p:val>
                                        </p:tav>
                                      </p:tavLst>
                                    </p:anim>
                                  </p:childTnLst>
                                </p:cTn>
                              </p:par>
                            </p:childTnLst>
                          </p:cTn>
                        </p:par>
                        <p:par>
                          <p:cTn id="42" fill="hold">
                            <p:stCondLst>
                              <p:cond delay="700"/>
                            </p:stCondLst>
                            <p:childTnLst>
                              <p:par>
                                <p:cTn id="43" presetID="23" presetClass="entr" presetSubtype="16" fill="hold" grpId="8" nodeType="afterEffect">
                                  <p:stCondLst>
                                    <p:cond delay="0"/>
                                  </p:stCondLst>
                                  <p:iterate>
                                    <p:tmAbs val="0"/>
                                  </p:iterate>
                                  <p:childTnLst>
                                    <p:set>
                                      <p:cBhvr>
                                        <p:cTn id="44" fill="hold"/>
                                        <p:tgtEl>
                                          <p:spTgt spid="1074"/>
                                        </p:tgtEl>
                                        <p:attrNameLst>
                                          <p:attrName>style.visibility</p:attrName>
                                        </p:attrNameLst>
                                      </p:cBhvr>
                                      <p:to>
                                        <p:strVal val="visible"/>
                                      </p:to>
                                    </p:set>
                                    <p:anim calcmode="lin" valueType="num">
                                      <p:cBhvr>
                                        <p:cTn id="45" dur="700" fill="hold"/>
                                        <p:tgtEl>
                                          <p:spTgt spid="1074"/>
                                        </p:tgtEl>
                                        <p:attrNameLst>
                                          <p:attrName>ppt_w</p:attrName>
                                        </p:attrNameLst>
                                      </p:cBhvr>
                                      <p:tavLst>
                                        <p:tav tm="0">
                                          <p:val>
                                            <p:fltVal val="0"/>
                                          </p:val>
                                        </p:tav>
                                        <p:tav tm="100000">
                                          <p:val>
                                            <p:strVal val="#ppt_w"/>
                                          </p:val>
                                        </p:tav>
                                      </p:tavLst>
                                    </p:anim>
                                    <p:anim calcmode="lin" valueType="num">
                                      <p:cBhvr>
                                        <p:cTn id="46" dur="700" fill="hold"/>
                                        <p:tgtEl>
                                          <p:spTgt spid="1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 grpId="1" animBg="1" advAuto="0"/>
      <p:bldP spid="1068" grpId="2" animBg="1" advAuto="0"/>
      <p:bldP spid="1069" grpId="5" animBg="1" advAuto="0"/>
      <p:bldP spid="1070" grpId="6" animBg="1" advAuto="0"/>
      <p:bldP spid="1071" grpId="3" animBg="1" advAuto="0"/>
      <p:bldP spid="1072" grpId="4" animBg="1" advAuto="0"/>
      <p:bldP spid="1073" grpId="7" animBg="1" advAuto="0"/>
      <p:bldP spid="1074" grpId="8"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078"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079"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08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61</a:t>
            </a:fld>
            <a:endParaRPr/>
          </a:p>
        </p:txBody>
      </p:sp>
      <p:sp>
        <p:nvSpPr>
          <p:cNvPr id="1081"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082"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083" name="Radiotherapist"/>
          <p:cNvSpPr txBox="1">
            <a:spLocks noGrp="1"/>
          </p:cNvSpPr>
          <p:nvPr>
            <p:ph type="body" sz="quarter" idx="1"/>
          </p:nvPr>
        </p:nvSpPr>
        <p:spPr>
          <a:xfrm>
            <a:off x="6582492" y="4919670"/>
            <a:ext cx="16056751" cy="1083163"/>
          </a:xfrm>
          <a:prstGeom prst="rect">
            <a:avLst/>
          </a:prstGeom>
        </p:spPr>
        <p:txBody>
          <a:bodyPr/>
          <a:lstStyle>
            <a:lvl1pPr algn="l">
              <a:defRPr sz="4800">
                <a:effectLst>
                  <a:outerShdw blurRad="50800" dist="63500" dir="5400000" rotWithShape="0">
                    <a:srgbClr val="000000"/>
                  </a:outerShdw>
                </a:effectLst>
              </a:defRPr>
            </a:lvl1pPr>
          </a:lstStyle>
          <a:p>
            <a:r>
              <a:t>Radiotherapist</a:t>
            </a:r>
          </a:p>
        </p:txBody>
      </p:sp>
      <p:sp>
        <p:nvSpPr>
          <p:cNvPr id="1084"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085" name="Position patient on treatment table"/>
          <p:cNvSpPr txBox="1"/>
          <p:nvPr/>
        </p:nvSpPr>
        <p:spPr>
          <a:xfrm>
            <a:off x="6582492" y="5891496"/>
            <a:ext cx="16056751" cy="1083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800">
                <a:effectLst>
                  <a:outerShdw blurRad="50800" dist="63500" dir="5400000" rotWithShape="0">
                    <a:srgbClr val="000000"/>
                  </a:outerShdw>
                </a:effectLst>
              </a:defRPr>
            </a:lvl1pPr>
          </a:lstStyle>
          <a:p>
            <a:r>
              <a:t>Position patient on treatment table</a:t>
            </a:r>
          </a:p>
        </p:txBody>
      </p:sp>
      <p:sp>
        <p:nvSpPr>
          <p:cNvPr id="1086" name="Jennifer, 32 year old female Oncologist, working in RT role this day"/>
          <p:cNvSpPr txBox="1"/>
          <p:nvPr/>
        </p:nvSpPr>
        <p:spPr>
          <a:xfrm>
            <a:off x="6582492" y="7536974"/>
            <a:ext cx="16056751" cy="1083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fontScale="92500"/>
          </a:bodyPr>
          <a:lstStyle>
            <a:lvl1pPr algn="l">
              <a:defRPr sz="4800">
                <a:effectLst>
                  <a:outerShdw blurRad="50800" dist="63500" dir="5400000" rotWithShape="0">
                    <a:srgbClr val="000000"/>
                  </a:outerShdw>
                </a:effectLst>
              </a:defRPr>
            </a:lvl1pPr>
          </a:lstStyle>
          <a:p>
            <a:r>
              <a:t>Jennifer, 32 year old female Oncologist, working in RT role this day</a:t>
            </a:r>
          </a:p>
        </p:txBody>
      </p:sp>
      <p:sp>
        <p:nvSpPr>
          <p:cNvPr id="1087" name="She brings an obese patient in a wheelchair to the couch, lowers it to its lowest point.  She decides to request help from Jim, her associate to transfer the patient to the couch."/>
          <p:cNvSpPr txBox="1"/>
          <p:nvPr/>
        </p:nvSpPr>
        <p:spPr>
          <a:xfrm>
            <a:off x="6582492" y="8356400"/>
            <a:ext cx="16056751" cy="27458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800">
                <a:effectLst>
                  <a:outerShdw blurRad="50800" dist="63500" dir="5400000" rotWithShape="0">
                    <a:srgbClr val="000000"/>
                  </a:outerShdw>
                </a:effectLst>
              </a:defRPr>
            </a:lvl1pPr>
          </a:lstStyle>
          <a:p>
            <a:r>
              <a:t>She brings an obese patient in a wheelchair to the couch, lowers it to its lowest point.  She decides to request help from Jim, her associate to transfer the patient to the couch.</a:t>
            </a:r>
          </a:p>
        </p:txBody>
      </p:sp>
      <p:sp>
        <p:nvSpPr>
          <p:cNvPr id="1088" name="Actor"/>
          <p:cNvSpPr txBox="1"/>
          <p:nvPr/>
        </p:nvSpPr>
        <p:spPr>
          <a:xfrm>
            <a:off x="2369405" y="4919670"/>
            <a:ext cx="2941801" cy="108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800">
                <a:effectLst>
                  <a:outerShdw blurRad="50800" dist="63500" dir="5400000" rotWithShape="0">
                    <a:srgbClr val="000000"/>
                  </a:outerShdw>
                </a:effectLst>
              </a:defRPr>
            </a:lvl1pPr>
          </a:lstStyle>
          <a:p>
            <a:r>
              <a:t>Actor</a:t>
            </a:r>
          </a:p>
        </p:txBody>
      </p:sp>
      <p:sp>
        <p:nvSpPr>
          <p:cNvPr id="1089" name="Use Case"/>
          <p:cNvSpPr txBox="1"/>
          <p:nvPr/>
        </p:nvSpPr>
        <p:spPr>
          <a:xfrm>
            <a:off x="2369405" y="5891496"/>
            <a:ext cx="2941801" cy="1083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800">
                <a:effectLst>
                  <a:outerShdw blurRad="50800" dist="63500" dir="5400000" rotWithShape="0">
                    <a:srgbClr val="000000"/>
                  </a:outerShdw>
                </a:effectLst>
              </a:defRPr>
            </a:lvl1pPr>
          </a:lstStyle>
          <a:p>
            <a:r>
              <a:t>Use Case</a:t>
            </a:r>
          </a:p>
        </p:txBody>
      </p:sp>
      <p:sp>
        <p:nvSpPr>
          <p:cNvPr id="1090" name="Persona"/>
          <p:cNvSpPr txBox="1"/>
          <p:nvPr/>
        </p:nvSpPr>
        <p:spPr>
          <a:xfrm>
            <a:off x="2369405" y="7536974"/>
            <a:ext cx="2941801" cy="1083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800">
                <a:effectLst>
                  <a:outerShdw blurRad="50800" dist="63500" dir="5400000" rotWithShape="0">
                    <a:srgbClr val="000000"/>
                  </a:outerShdw>
                </a:effectLst>
              </a:defRPr>
            </a:lvl1pPr>
          </a:lstStyle>
          <a:p>
            <a:r>
              <a:t>Persona</a:t>
            </a:r>
          </a:p>
        </p:txBody>
      </p:sp>
      <p:sp>
        <p:nvSpPr>
          <p:cNvPr id="1091" name="Scenario"/>
          <p:cNvSpPr txBox="1"/>
          <p:nvPr/>
        </p:nvSpPr>
        <p:spPr>
          <a:xfrm>
            <a:off x="2369405" y="8508800"/>
            <a:ext cx="2941801" cy="108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800">
                <a:effectLst>
                  <a:outerShdw blurRad="50800" dist="63500" dir="5400000" rotWithShape="0">
                    <a:srgbClr val="000000"/>
                  </a:outerShdw>
                </a:effectLst>
              </a:defRPr>
            </a:lvl1pPr>
          </a:lstStyle>
          <a:p>
            <a:r>
              <a:t>Scenario</a:t>
            </a:r>
          </a:p>
        </p:txBody>
      </p:sp>
      <p:sp>
        <p:nvSpPr>
          <p:cNvPr id="1092" name="examples"/>
          <p:cNvSpPr txBox="1"/>
          <p:nvPr/>
        </p:nvSpPr>
        <p:spPr>
          <a:xfrm>
            <a:off x="4833937" y="3402284"/>
            <a:ext cx="14716126" cy="865872"/>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4400"/>
            </a:lvl1pPr>
          </a:lstStyle>
          <a:p>
            <a:r>
              <a:t>examples</a:t>
            </a:r>
          </a:p>
        </p:txBody>
      </p:sp>
      <p:sp>
        <p:nvSpPr>
          <p:cNvPr id="1093" name="How Do We Gather Requirements?"/>
          <p:cNvSpPr txBox="1">
            <a:spLocks noGrp="1"/>
          </p:cNvSpPr>
          <p:nvPr>
            <p:ph type="title"/>
          </p:nvPr>
        </p:nvSpPr>
        <p:spPr>
          <a:xfrm>
            <a:off x="3304657" y="2065102"/>
            <a:ext cx="17774686" cy="1643269"/>
          </a:xfrm>
          <a:prstGeom prst="rect">
            <a:avLst/>
          </a:prstGeom>
        </p:spPr>
        <p:txBody>
          <a:bodyPr>
            <a:normAutofit fontScale="90000"/>
          </a:bodyPr>
          <a:lstStyle>
            <a:lvl1pPr defTabSz="665440">
              <a:defRPr sz="9720"/>
            </a:lvl1pPr>
          </a:lstStyle>
          <a:p>
            <a:r>
              <a:t>How Do We Gather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083"/>
                                        </p:tgtEl>
                                        <p:attrNameLst>
                                          <p:attrName>style.visibility</p:attrName>
                                        </p:attrNameLst>
                                      </p:cBhvr>
                                      <p:to>
                                        <p:strVal val="visible"/>
                                      </p:to>
                                    </p:set>
                                    <p:anim calcmode="lin" valueType="num">
                                      <p:cBhvr>
                                        <p:cTn id="7" dur="700" fill="hold"/>
                                        <p:tgtEl>
                                          <p:spTgt spid="1083"/>
                                        </p:tgtEl>
                                        <p:attrNameLst>
                                          <p:attrName>ppt_w</p:attrName>
                                        </p:attrNameLst>
                                      </p:cBhvr>
                                      <p:tavLst>
                                        <p:tav tm="0">
                                          <p:val>
                                            <p:fltVal val="0"/>
                                          </p:val>
                                        </p:tav>
                                        <p:tav tm="100000">
                                          <p:val>
                                            <p:strVal val="#ppt_w"/>
                                          </p:val>
                                        </p:tav>
                                      </p:tavLst>
                                    </p:anim>
                                    <p:anim calcmode="lin" valueType="num">
                                      <p:cBhvr>
                                        <p:cTn id="8" dur="700" fill="hold"/>
                                        <p:tgtEl>
                                          <p:spTgt spid="108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085"/>
                                        </p:tgtEl>
                                        <p:attrNameLst>
                                          <p:attrName>style.visibility</p:attrName>
                                        </p:attrNameLst>
                                      </p:cBhvr>
                                      <p:to>
                                        <p:strVal val="visible"/>
                                      </p:to>
                                    </p:set>
                                    <p:anim calcmode="lin" valueType="num">
                                      <p:cBhvr>
                                        <p:cTn id="13" dur="700" fill="hold"/>
                                        <p:tgtEl>
                                          <p:spTgt spid="1085"/>
                                        </p:tgtEl>
                                        <p:attrNameLst>
                                          <p:attrName>ppt_w</p:attrName>
                                        </p:attrNameLst>
                                      </p:cBhvr>
                                      <p:tavLst>
                                        <p:tav tm="0">
                                          <p:val>
                                            <p:fltVal val="0"/>
                                          </p:val>
                                        </p:tav>
                                        <p:tav tm="100000">
                                          <p:val>
                                            <p:strVal val="#ppt_w"/>
                                          </p:val>
                                        </p:tav>
                                      </p:tavLst>
                                    </p:anim>
                                    <p:anim calcmode="lin" valueType="num">
                                      <p:cBhvr>
                                        <p:cTn id="14" dur="700" fill="hold"/>
                                        <p:tgtEl>
                                          <p:spTgt spid="108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1086"/>
                                        </p:tgtEl>
                                        <p:attrNameLst>
                                          <p:attrName>style.visibility</p:attrName>
                                        </p:attrNameLst>
                                      </p:cBhvr>
                                      <p:to>
                                        <p:strVal val="visible"/>
                                      </p:to>
                                    </p:set>
                                    <p:anim calcmode="lin" valueType="num">
                                      <p:cBhvr>
                                        <p:cTn id="19" dur="700" fill="hold"/>
                                        <p:tgtEl>
                                          <p:spTgt spid="1086"/>
                                        </p:tgtEl>
                                        <p:attrNameLst>
                                          <p:attrName>ppt_w</p:attrName>
                                        </p:attrNameLst>
                                      </p:cBhvr>
                                      <p:tavLst>
                                        <p:tav tm="0">
                                          <p:val>
                                            <p:fltVal val="0"/>
                                          </p:val>
                                        </p:tav>
                                        <p:tav tm="100000">
                                          <p:val>
                                            <p:strVal val="#ppt_w"/>
                                          </p:val>
                                        </p:tav>
                                      </p:tavLst>
                                    </p:anim>
                                    <p:anim calcmode="lin" valueType="num">
                                      <p:cBhvr>
                                        <p:cTn id="20" dur="700" fill="hold"/>
                                        <p:tgtEl>
                                          <p:spTgt spid="108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1087"/>
                                        </p:tgtEl>
                                        <p:attrNameLst>
                                          <p:attrName>style.visibility</p:attrName>
                                        </p:attrNameLst>
                                      </p:cBhvr>
                                      <p:to>
                                        <p:strVal val="visible"/>
                                      </p:to>
                                    </p:set>
                                    <p:anim calcmode="lin" valueType="num">
                                      <p:cBhvr>
                                        <p:cTn id="25" dur="700" fill="hold"/>
                                        <p:tgtEl>
                                          <p:spTgt spid="1087"/>
                                        </p:tgtEl>
                                        <p:attrNameLst>
                                          <p:attrName>ppt_w</p:attrName>
                                        </p:attrNameLst>
                                      </p:cBhvr>
                                      <p:tavLst>
                                        <p:tav tm="0">
                                          <p:val>
                                            <p:fltVal val="0"/>
                                          </p:val>
                                        </p:tav>
                                        <p:tav tm="100000">
                                          <p:val>
                                            <p:strVal val="#ppt_w"/>
                                          </p:val>
                                        </p:tav>
                                      </p:tavLst>
                                    </p:anim>
                                    <p:anim calcmode="lin" valueType="num">
                                      <p:cBhvr>
                                        <p:cTn id="26" dur="700" fill="hold"/>
                                        <p:tgtEl>
                                          <p:spTgt spid="10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 grpId="1" animBg="1" advAuto="0"/>
      <p:bldP spid="1085" grpId="2" animBg="1" advAuto="0"/>
      <p:bldP spid="1086" grpId="3" animBg="1" advAuto="0"/>
      <p:bldP spid="1087" grpId="4"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096"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097"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09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62</a:t>
            </a:fld>
            <a:endParaRPr/>
          </a:p>
        </p:txBody>
      </p:sp>
      <p:sp>
        <p:nvSpPr>
          <p:cNvPr id="1099"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100"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101"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grpSp>
        <p:nvGrpSpPr>
          <p:cNvPr id="1104" name="Use Case"/>
          <p:cNvGrpSpPr/>
          <p:nvPr/>
        </p:nvGrpSpPr>
        <p:grpSpPr>
          <a:xfrm>
            <a:off x="7609250" y="5767604"/>
            <a:ext cx="2972656" cy="936884"/>
            <a:chOff x="0" y="0"/>
            <a:chExt cx="2972655" cy="936883"/>
          </a:xfrm>
        </p:grpSpPr>
        <p:sp>
          <p:nvSpPr>
            <p:cNvPr id="1103" name="Use Case"/>
            <p:cNvSpPr/>
            <p:nvPr/>
          </p:nvSpPr>
          <p:spPr>
            <a:xfrm>
              <a:off x="25400" y="25400"/>
              <a:ext cx="2921856" cy="886084"/>
            </a:xfrm>
            <a:prstGeom prst="rect">
              <a:avLst/>
            </a:prstGeom>
            <a:solidFill>
              <a:srgbClr val="4100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4400">
                  <a:latin typeface="Gill Sans"/>
                  <a:ea typeface="Gill Sans"/>
                  <a:cs typeface="Gill Sans"/>
                  <a:sym typeface="Gill Sans"/>
                </a:defRPr>
              </a:lvl1pPr>
            </a:lstStyle>
            <a:p>
              <a:r>
                <a:t>Use Case</a:t>
              </a:r>
            </a:p>
          </p:txBody>
        </p:sp>
        <p:pic>
          <p:nvPicPr>
            <p:cNvPr id="1102" name="Use Case Use Case" descr="Use Case Use Case"/>
            <p:cNvPicPr>
              <a:picLocks/>
            </p:cNvPicPr>
            <p:nvPr/>
          </p:nvPicPr>
          <p:blipFill>
            <a:blip r:embed="rId3">
              <a:extLst/>
            </a:blip>
            <a:stretch>
              <a:fillRect/>
            </a:stretch>
          </p:blipFill>
          <p:spPr>
            <a:xfrm>
              <a:off x="0" y="0"/>
              <a:ext cx="2972656" cy="936884"/>
            </a:xfrm>
            <a:prstGeom prst="rect">
              <a:avLst/>
            </a:prstGeom>
            <a:effectLst/>
          </p:spPr>
        </p:pic>
      </p:grpSp>
      <p:grpSp>
        <p:nvGrpSpPr>
          <p:cNvPr id="1107" name="Actor"/>
          <p:cNvGrpSpPr/>
          <p:nvPr/>
        </p:nvGrpSpPr>
        <p:grpSpPr>
          <a:xfrm>
            <a:off x="13308463" y="5767604"/>
            <a:ext cx="2972656" cy="936884"/>
            <a:chOff x="0" y="0"/>
            <a:chExt cx="2972655" cy="936883"/>
          </a:xfrm>
        </p:grpSpPr>
        <p:sp>
          <p:nvSpPr>
            <p:cNvPr id="1106" name="Actor"/>
            <p:cNvSpPr/>
            <p:nvPr/>
          </p:nvSpPr>
          <p:spPr>
            <a:xfrm>
              <a:off x="25400" y="25400"/>
              <a:ext cx="2921856" cy="886084"/>
            </a:xfrm>
            <a:prstGeom prst="rect">
              <a:avLst/>
            </a:prstGeom>
            <a:solidFill>
              <a:srgbClr val="4100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4400">
                  <a:latin typeface="Gill Sans"/>
                  <a:ea typeface="Gill Sans"/>
                  <a:cs typeface="Gill Sans"/>
                  <a:sym typeface="Gill Sans"/>
                </a:defRPr>
              </a:lvl1pPr>
            </a:lstStyle>
            <a:p>
              <a:r>
                <a:t>Actor</a:t>
              </a:r>
            </a:p>
          </p:txBody>
        </p:sp>
        <p:pic>
          <p:nvPicPr>
            <p:cNvPr id="1105" name="Actor Actor" descr="Actor Actor"/>
            <p:cNvPicPr>
              <a:picLocks/>
            </p:cNvPicPr>
            <p:nvPr/>
          </p:nvPicPr>
          <p:blipFill>
            <a:blip r:embed="rId3">
              <a:extLst/>
            </a:blip>
            <a:stretch>
              <a:fillRect/>
            </a:stretch>
          </p:blipFill>
          <p:spPr>
            <a:xfrm>
              <a:off x="0" y="0"/>
              <a:ext cx="2972656" cy="936884"/>
            </a:xfrm>
            <a:prstGeom prst="rect">
              <a:avLst/>
            </a:prstGeom>
            <a:effectLst/>
          </p:spPr>
        </p:pic>
      </p:grpSp>
      <p:sp>
        <p:nvSpPr>
          <p:cNvPr id="1108" name="Line"/>
          <p:cNvSpPr/>
          <p:nvPr/>
        </p:nvSpPr>
        <p:spPr>
          <a:xfrm flipH="1">
            <a:off x="10784314" y="6361369"/>
            <a:ext cx="2281416" cy="1"/>
          </a:xfrm>
          <a:prstGeom prst="line">
            <a:avLst/>
          </a:prstGeom>
          <a:ln w="50800">
            <a:solidFill>
              <a:srgbClr val="D6D6D6"/>
            </a:solidFill>
            <a:miter lim="400000"/>
            <a:tailEnd type="arrow"/>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1109" name="performs"/>
          <p:cNvSpPr txBox="1"/>
          <p:nvPr/>
        </p:nvSpPr>
        <p:spPr>
          <a:xfrm>
            <a:off x="11111746" y="5753467"/>
            <a:ext cx="1666876" cy="600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a:solidFill>
                  <a:srgbClr val="C0C0C0"/>
                </a:solidFill>
                <a:latin typeface="Gill Sans"/>
                <a:ea typeface="Gill Sans"/>
                <a:cs typeface="Gill Sans"/>
                <a:sym typeface="Gill Sans"/>
              </a:defRPr>
            </a:lvl1pPr>
          </a:lstStyle>
          <a:p>
            <a:r>
              <a:t>performs</a:t>
            </a:r>
          </a:p>
        </p:txBody>
      </p:sp>
      <p:grpSp>
        <p:nvGrpSpPr>
          <p:cNvPr id="1112" name="Scenario"/>
          <p:cNvGrpSpPr/>
          <p:nvPr/>
        </p:nvGrpSpPr>
        <p:grpSpPr>
          <a:xfrm>
            <a:off x="7589087" y="9824966"/>
            <a:ext cx="2972657" cy="936884"/>
            <a:chOff x="0" y="0"/>
            <a:chExt cx="2972655" cy="936883"/>
          </a:xfrm>
        </p:grpSpPr>
        <p:sp>
          <p:nvSpPr>
            <p:cNvPr id="1111" name="Scenario"/>
            <p:cNvSpPr/>
            <p:nvPr/>
          </p:nvSpPr>
          <p:spPr>
            <a:xfrm>
              <a:off x="25400" y="25400"/>
              <a:ext cx="2921856" cy="886084"/>
            </a:xfrm>
            <a:prstGeom prst="rect">
              <a:avLst/>
            </a:prstGeom>
            <a:solidFill>
              <a:srgbClr val="4100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4400">
                  <a:latin typeface="Gill Sans"/>
                  <a:ea typeface="Gill Sans"/>
                  <a:cs typeface="Gill Sans"/>
                  <a:sym typeface="Gill Sans"/>
                </a:defRPr>
              </a:lvl1pPr>
            </a:lstStyle>
            <a:p>
              <a:r>
                <a:t>Scenario</a:t>
              </a:r>
            </a:p>
          </p:txBody>
        </p:sp>
        <p:pic>
          <p:nvPicPr>
            <p:cNvPr id="1110" name="Scenario Scenario" descr="Scenario Scenario"/>
            <p:cNvPicPr>
              <a:picLocks/>
            </p:cNvPicPr>
            <p:nvPr/>
          </p:nvPicPr>
          <p:blipFill>
            <a:blip r:embed="rId3">
              <a:extLst/>
            </a:blip>
            <a:stretch>
              <a:fillRect/>
            </a:stretch>
          </p:blipFill>
          <p:spPr>
            <a:xfrm>
              <a:off x="0" y="0"/>
              <a:ext cx="2972656" cy="936884"/>
            </a:xfrm>
            <a:prstGeom prst="rect">
              <a:avLst/>
            </a:prstGeom>
            <a:effectLst/>
          </p:spPr>
        </p:pic>
      </p:grpSp>
      <p:grpSp>
        <p:nvGrpSpPr>
          <p:cNvPr id="1115" name="Persona"/>
          <p:cNvGrpSpPr/>
          <p:nvPr/>
        </p:nvGrpSpPr>
        <p:grpSpPr>
          <a:xfrm>
            <a:off x="13288300" y="9824966"/>
            <a:ext cx="2972656" cy="936884"/>
            <a:chOff x="0" y="0"/>
            <a:chExt cx="2972655" cy="936883"/>
          </a:xfrm>
        </p:grpSpPr>
        <p:sp>
          <p:nvSpPr>
            <p:cNvPr id="1114" name="Persona"/>
            <p:cNvSpPr/>
            <p:nvPr/>
          </p:nvSpPr>
          <p:spPr>
            <a:xfrm>
              <a:off x="25400" y="25400"/>
              <a:ext cx="2921856" cy="886084"/>
            </a:xfrm>
            <a:prstGeom prst="rect">
              <a:avLst/>
            </a:prstGeom>
            <a:solidFill>
              <a:srgbClr val="4100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4400">
                  <a:latin typeface="Gill Sans"/>
                  <a:ea typeface="Gill Sans"/>
                  <a:cs typeface="Gill Sans"/>
                  <a:sym typeface="Gill Sans"/>
                </a:defRPr>
              </a:lvl1pPr>
            </a:lstStyle>
            <a:p>
              <a:r>
                <a:t>Persona</a:t>
              </a:r>
            </a:p>
          </p:txBody>
        </p:sp>
        <p:pic>
          <p:nvPicPr>
            <p:cNvPr id="1113" name="Persona Persona" descr="Persona Persona"/>
            <p:cNvPicPr>
              <a:picLocks/>
            </p:cNvPicPr>
            <p:nvPr/>
          </p:nvPicPr>
          <p:blipFill>
            <a:blip r:embed="rId3">
              <a:extLst/>
            </a:blip>
            <a:stretch>
              <a:fillRect/>
            </a:stretch>
          </p:blipFill>
          <p:spPr>
            <a:xfrm>
              <a:off x="0" y="0"/>
              <a:ext cx="2972656" cy="936884"/>
            </a:xfrm>
            <a:prstGeom prst="rect">
              <a:avLst/>
            </a:prstGeom>
            <a:effectLst/>
          </p:spPr>
        </p:pic>
      </p:grpSp>
      <p:sp>
        <p:nvSpPr>
          <p:cNvPr id="1116" name="Line"/>
          <p:cNvSpPr/>
          <p:nvPr/>
        </p:nvSpPr>
        <p:spPr>
          <a:xfrm flipH="1">
            <a:off x="10764152" y="10418731"/>
            <a:ext cx="2281415" cy="1"/>
          </a:xfrm>
          <a:prstGeom prst="line">
            <a:avLst/>
          </a:prstGeom>
          <a:ln w="50800">
            <a:solidFill>
              <a:srgbClr val="D6D6D6"/>
            </a:solidFill>
            <a:miter lim="400000"/>
            <a:tailEnd type="arrow"/>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1117" name="enacts"/>
          <p:cNvSpPr txBox="1"/>
          <p:nvPr/>
        </p:nvSpPr>
        <p:spPr>
          <a:xfrm>
            <a:off x="11326732" y="9810829"/>
            <a:ext cx="1196579" cy="600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a:solidFill>
                  <a:srgbClr val="C0C0C0"/>
                </a:solidFill>
                <a:latin typeface="Gill Sans"/>
                <a:ea typeface="Gill Sans"/>
                <a:cs typeface="Gill Sans"/>
                <a:sym typeface="Gill Sans"/>
              </a:defRPr>
            </a:lvl1pPr>
          </a:lstStyle>
          <a:p>
            <a:r>
              <a:t>enacts</a:t>
            </a:r>
          </a:p>
        </p:txBody>
      </p:sp>
      <p:sp>
        <p:nvSpPr>
          <p:cNvPr id="1118" name="Line"/>
          <p:cNvSpPr/>
          <p:nvPr/>
        </p:nvSpPr>
        <p:spPr>
          <a:xfrm flipV="1">
            <a:off x="14774628" y="6743325"/>
            <a:ext cx="1" cy="3042803"/>
          </a:xfrm>
          <a:prstGeom prst="line">
            <a:avLst/>
          </a:prstGeom>
          <a:ln w="76200">
            <a:solidFill>
              <a:srgbClr val="D6D6D6"/>
            </a:solidFill>
            <a:miter lim="400000"/>
            <a:tailEnd type="triangle"/>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1119" name="Line"/>
          <p:cNvSpPr/>
          <p:nvPr/>
        </p:nvSpPr>
        <p:spPr>
          <a:xfrm flipV="1">
            <a:off x="9095578" y="6743325"/>
            <a:ext cx="1" cy="3042803"/>
          </a:xfrm>
          <a:prstGeom prst="line">
            <a:avLst/>
          </a:prstGeom>
          <a:ln w="76200">
            <a:solidFill>
              <a:srgbClr val="D6D6D6"/>
            </a:solidFill>
            <a:miter lim="400000"/>
            <a:tailEnd type="triangle"/>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1120" name="an individual having the skills or experience of"/>
          <p:cNvSpPr txBox="1"/>
          <p:nvPr/>
        </p:nvSpPr>
        <p:spPr>
          <a:xfrm>
            <a:off x="15120300" y="7170103"/>
            <a:ext cx="5452428" cy="1311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a:defRPr sz="4000">
                <a:solidFill>
                  <a:srgbClr val="C0C0C0"/>
                </a:solidFill>
                <a:latin typeface="Gill Sans"/>
                <a:ea typeface="Gill Sans"/>
                <a:cs typeface="Gill Sans"/>
                <a:sym typeface="Gill Sans"/>
              </a:defRPr>
            </a:lvl1pPr>
          </a:lstStyle>
          <a:p>
            <a:r>
              <a:t>an individual having the skills or experience of</a:t>
            </a:r>
          </a:p>
        </p:txBody>
      </p:sp>
      <p:sp>
        <p:nvSpPr>
          <p:cNvPr id="1121" name="a story describing one aspect of"/>
          <p:cNvSpPr txBox="1"/>
          <p:nvPr/>
        </p:nvSpPr>
        <p:spPr>
          <a:xfrm>
            <a:off x="4894215" y="7170103"/>
            <a:ext cx="3938148" cy="1311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4000">
                <a:solidFill>
                  <a:srgbClr val="C0C0C0"/>
                </a:solidFill>
                <a:latin typeface="Gill Sans"/>
                <a:ea typeface="Gill Sans"/>
                <a:cs typeface="Gill Sans"/>
                <a:sym typeface="Gill Sans"/>
              </a:defRPr>
            </a:lvl1pPr>
          </a:lstStyle>
          <a:p>
            <a:r>
              <a:t>a story describing one aspect of</a:t>
            </a:r>
          </a:p>
        </p:txBody>
      </p:sp>
      <p:sp>
        <p:nvSpPr>
          <p:cNvPr id="1122" name="How Do We Gather Requirements?"/>
          <p:cNvSpPr txBox="1">
            <a:spLocks noGrp="1"/>
          </p:cNvSpPr>
          <p:nvPr>
            <p:ph type="title"/>
          </p:nvPr>
        </p:nvSpPr>
        <p:spPr>
          <a:xfrm>
            <a:off x="3304657" y="2065102"/>
            <a:ext cx="17774686" cy="1643269"/>
          </a:xfrm>
          <a:prstGeom prst="rect">
            <a:avLst/>
          </a:prstGeom>
        </p:spPr>
        <p:txBody>
          <a:bodyPr>
            <a:normAutofit fontScale="90000"/>
          </a:bodyPr>
          <a:lstStyle>
            <a:lvl1pPr defTabSz="665440">
              <a:defRPr sz="9720"/>
            </a:lvl1pPr>
          </a:lstStyle>
          <a:p>
            <a:r>
              <a:t>How Do We Gather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108"/>
                                        </p:tgtEl>
                                        <p:attrNameLst>
                                          <p:attrName>style.visibility</p:attrName>
                                        </p:attrNameLst>
                                      </p:cBhvr>
                                      <p:to>
                                        <p:strVal val="visible"/>
                                      </p:to>
                                    </p:set>
                                    <p:anim calcmode="lin" valueType="num">
                                      <p:cBhvr>
                                        <p:cTn id="7" dur="1000" fill="hold"/>
                                        <p:tgtEl>
                                          <p:spTgt spid="1108"/>
                                        </p:tgtEl>
                                        <p:attrNameLst>
                                          <p:attrName>ppt_w</p:attrName>
                                        </p:attrNameLst>
                                      </p:cBhvr>
                                      <p:tavLst>
                                        <p:tav tm="0">
                                          <p:val>
                                            <p:fltVal val="0"/>
                                          </p:val>
                                        </p:tav>
                                        <p:tav tm="100000">
                                          <p:val>
                                            <p:strVal val="#ppt_w"/>
                                          </p:val>
                                        </p:tav>
                                      </p:tavLst>
                                    </p:anim>
                                    <p:anim calcmode="lin" valueType="num">
                                      <p:cBhvr>
                                        <p:cTn id="8" dur="1000" fill="hold"/>
                                        <p:tgtEl>
                                          <p:spTgt spid="110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2" nodeType="afterEffect">
                                  <p:stCondLst>
                                    <p:cond delay="0"/>
                                  </p:stCondLst>
                                  <p:iterate>
                                    <p:tmAbs val="0"/>
                                  </p:iterate>
                                  <p:childTnLst>
                                    <p:set>
                                      <p:cBhvr>
                                        <p:cTn id="11" fill="hold"/>
                                        <p:tgtEl>
                                          <p:spTgt spid="1109"/>
                                        </p:tgtEl>
                                        <p:attrNameLst>
                                          <p:attrName>style.visibility</p:attrName>
                                        </p:attrNameLst>
                                      </p:cBhvr>
                                      <p:to>
                                        <p:strVal val="visible"/>
                                      </p:to>
                                    </p:set>
                                    <p:anim calcmode="lin" valueType="num">
                                      <p:cBhvr>
                                        <p:cTn id="12" dur="1000" fill="hold"/>
                                        <p:tgtEl>
                                          <p:spTgt spid="1109"/>
                                        </p:tgtEl>
                                        <p:attrNameLst>
                                          <p:attrName>ppt_w</p:attrName>
                                        </p:attrNameLst>
                                      </p:cBhvr>
                                      <p:tavLst>
                                        <p:tav tm="0">
                                          <p:val>
                                            <p:fltVal val="0"/>
                                          </p:val>
                                        </p:tav>
                                        <p:tav tm="100000">
                                          <p:val>
                                            <p:strVal val="#ppt_w"/>
                                          </p:val>
                                        </p:tav>
                                      </p:tavLst>
                                    </p:anim>
                                    <p:anim calcmode="lin" valueType="num">
                                      <p:cBhvr>
                                        <p:cTn id="13" dur="1000" fill="hold"/>
                                        <p:tgtEl>
                                          <p:spTgt spid="1109"/>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grpId="3" nodeType="afterEffect">
                                  <p:stCondLst>
                                    <p:cond delay="300"/>
                                  </p:stCondLst>
                                  <p:iterate>
                                    <p:tmAbs val="0"/>
                                  </p:iterate>
                                  <p:childTnLst>
                                    <p:set>
                                      <p:cBhvr>
                                        <p:cTn id="16" fill="hold"/>
                                        <p:tgtEl>
                                          <p:spTgt spid="1116"/>
                                        </p:tgtEl>
                                        <p:attrNameLst>
                                          <p:attrName>style.visibility</p:attrName>
                                        </p:attrNameLst>
                                      </p:cBhvr>
                                      <p:to>
                                        <p:strVal val="visible"/>
                                      </p:to>
                                    </p:set>
                                    <p:anim calcmode="lin" valueType="num">
                                      <p:cBhvr>
                                        <p:cTn id="17" dur="1000" fill="hold"/>
                                        <p:tgtEl>
                                          <p:spTgt spid="1116"/>
                                        </p:tgtEl>
                                        <p:attrNameLst>
                                          <p:attrName>ppt_w</p:attrName>
                                        </p:attrNameLst>
                                      </p:cBhvr>
                                      <p:tavLst>
                                        <p:tav tm="0">
                                          <p:val>
                                            <p:fltVal val="0"/>
                                          </p:val>
                                        </p:tav>
                                        <p:tav tm="100000">
                                          <p:val>
                                            <p:strVal val="#ppt_w"/>
                                          </p:val>
                                        </p:tav>
                                      </p:tavLst>
                                    </p:anim>
                                    <p:anim calcmode="lin" valueType="num">
                                      <p:cBhvr>
                                        <p:cTn id="18" dur="1000" fill="hold"/>
                                        <p:tgtEl>
                                          <p:spTgt spid="1116"/>
                                        </p:tgtEl>
                                        <p:attrNameLst>
                                          <p:attrName>ppt_h</p:attrName>
                                        </p:attrNameLst>
                                      </p:cBhvr>
                                      <p:tavLst>
                                        <p:tav tm="0">
                                          <p:val>
                                            <p:fltVal val="0"/>
                                          </p:val>
                                        </p:tav>
                                        <p:tav tm="100000">
                                          <p:val>
                                            <p:strVal val="#ppt_h"/>
                                          </p:val>
                                        </p:tav>
                                      </p:tavLst>
                                    </p:anim>
                                  </p:childTnLst>
                                </p:cTn>
                              </p:par>
                            </p:childTnLst>
                          </p:cTn>
                        </p:par>
                        <p:par>
                          <p:cTn id="19" fill="hold">
                            <p:stCondLst>
                              <p:cond delay="3300"/>
                            </p:stCondLst>
                            <p:childTnLst>
                              <p:par>
                                <p:cTn id="20" presetID="23" presetClass="entr" presetSubtype="16" fill="hold" grpId="4" nodeType="afterEffect">
                                  <p:stCondLst>
                                    <p:cond delay="0"/>
                                  </p:stCondLst>
                                  <p:iterate>
                                    <p:tmAbs val="0"/>
                                  </p:iterate>
                                  <p:childTnLst>
                                    <p:set>
                                      <p:cBhvr>
                                        <p:cTn id="21" fill="hold"/>
                                        <p:tgtEl>
                                          <p:spTgt spid="1117"/>
                                        </p:tgtEl>
                                        <p:attrNameLst>
                                          <p:attrName>style.visibility</p:attrName>
                                        </p:attrNameLst>
                                      </p:cBhvr>
                                      <p:to>
                                        <p:strVal val="visible"/>
                                      </p:to>
                                    </p:set>
                                    <p:anim calcmode="lin" valueType="num">
                                      <p:cBhvr>
                                        <p:cTn id="22" dur="1000" fill="hold"/>
                                        <p:tgtEl>
                                          <p:spTgt spid="1117"/>
                                        </p:tgtEl>
                                        <p:attrNameLst>
                                          <p:attrName>ppt_w</p:attrName>
                                        </p:attrNameLst>
                                      </p:cBhvr>
                                      <p:tavLst>
                                        <p:tav tm="0">
                                          <p:val>
                                            <p:fltVal val="0"/>
                                          </p:val>
                                        </p:tav>
                                        <p:tav tm="100000">
                                          <p:val>
                                            <p:strVal val="#ppt_w"/>
                                          </p:val>
                                        </p:tav>
                                      </p:tavLst>
                                    </p:anim>
                                    <p:anim calcmode="lin" valueType="num">
                                      <p:cBhvr>
                                        <p:cTn id="23" dur="1000" fill="hold"/>
                                        <p:tgtEl>
                                          <p:spTgt spid="1117"/>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5" nodeType="clickEffect">
                                  <p:stCondLst>
                                    <p:cond delay="0"/>
                                  </p:stCondLst>
                                  <p:iterate>
                                    <p:tmAbs val="0"/>
                                  </p:iterate>
                                  <p:childTnLst>
                                    <p:set>
                                      <p:cBhvr>
                                        <p:cTn id="27" fill="hold"/>
                                        <p:tgtEl>
                                          <p:spTgt spid="1119"/>
                                        </p:tgtEl>
                                        <p:attrNameLst>
                                          <p:attrName>style.visibility</p:attrName>
                                        </p:attrNameLst>
                                      </p:cBhvr>
                                      <p:to>
                                        <p:strVal val="visible"/>
                                      </p:to>
                                    </p:set>
                                    <p:anim calcmode="lin" valueType="num">
                                      <p:cBhvr>
                                        <p:cTn id="28" dur="1000" fill="hold"/>
                                        <p:tgtEl>
                                          <p:spTgt spid="1119"/>
                                        </p:tgtEl>
                                        <p:attrNameLst>
                                          <p:attrName>ppt_w</p:attrName>
                                        </p:attrNameLst>
                                      </p:cBhvr>
                                      <p:tavLst>
                                        <p:tav tm="0">
                                          <p:val>
                                            <p:fltVal val="0"/>
                                          </p:val>
                                        </p:tav>
                                        <p:tav tm="100000">
                                          <p:val>
                                            <p:strVal val="#ppt_w"/>
                                          </p:val>
                                        </p:tav>
                                      </p:tavLst>
                                    </p:anim>
                                    <p:anim calcmode="lin" valueType="num">
                                      <p:cBhvr>
                                        <p:cTn id="29" dur="1000" fill="hold"/>
                                        <p:tgtEl>
                                          <p:spTgt spid="1119"/>
                                        </p:tgtEl>
                                        <p:attrNameLst>
                                          <p:attrName>ppt_h</p:attrName>
                                        </p:attrNameLst>
                                      </p:cBhvr>
                                      <p:tavLst>
                                        <p:tav tm="0">
                                          <p:val>
                                            <p:fltVal val="0"/>
                                          </p:val>
                                        </p:tav>
                                        <p:tav tm="100000">
                                          <p:val>
                                            <p:strVal val="#ppt_h"/>
                                          </p:val>
                                        </p:tav>
                                      </p:tavLst>
                                    </p:anim>
                                  </p:childTnLst>
                                </p:cTn>
                              </p:par>
                            </p:childTnLst>
                          </p:cTn>
                        </p:par>
                        <p:par>
                          <p:cTn id="30" fill="hold">
                            <p:stCondLst>
                              <p:cond delay="1000"/>
                            </p:stCondLst>
                            <p:childTnLst>
                              <p:par>
                                <p:cTn id="31" presetID="23" presetClass="entr" presetSubtype="16" fill="hold" grpId="6" nodeType="afterEffect">
                                  <p:stCondLst>
                                    <p:cond delay="0"/>
                                  </p:stCondLst>
                                  <p:iterate>
                                    <p:tmAbs val="0"/>
                                  </p:iterate>
                                  <p:childTnLst>
                                    <p:set>
                                      <p:cBhvr>
                                        <p:cTn id="32" fill="hold"/>
                                        <p:tgtEl>
                                          <p:spTgt spid="1121"/>
                                        </p:tgtEl>
                                        <p:attrNameLst>
                                          <p:attrName>style.visibility</p:attrName>
                                        </p:attrNameLst>
                                      </p:cBhvr>
                                      <p:to>
                                        <p:strVal val="visible"/>
                                      </p:to>
                                    </p:set>
                                    <p:anim calcmode="lin" valueType="num">
                                      <p:cBhvr>
                                        <p:cTn id="33" dur="1000" fill="hold"/>
                                        <p:tgtEl>
                                          <p:spTgt spid="1121"/>
                                        </p:tgtEl>
                                        <p:attrNameLst>
                                          <p:attrName>ppt_w</p:attrName>
                                        </p:attrNameLst>
                                      </p:cBhvr>
                                      <p:tavLst>
                                        <p:tav tm="0">
                                          <p:val>
                                            <p:fltVal val="0"/>
                                          </p:val>
                                        </p:tav>
                                        <p:tav tm="100000">
                                          <p:val>
                                            <p:strVal val="#ppt_w"/>
                                          </p:val>
                                        </p:tav>
                                      </p:tavLst>
                                    </p:anim>
                                    <p:anim calcmode="lin" valueType="num">
                                      <p:cBhvr>
                                        <p:cTn id="34" dur="1000" fill="hold"/>
                                        <p:tgtEl>
                                          <p:spTgt spid="1121"/>
                                        </p:tgtEl>
                                        <p:attrNameLst>
                                          <p:attrName>ppt_h</p:attrName>
                                        </p:attrNameLst>
                                      </p:cBhvr>
                                      <p:tavLst>
                                        <p:tav tm="0">
                                          <p:val>
                                            <p:fltVal val="0"/>
                                          </p:val>
                                        </p:tav>
                                        <p:tav tm="100000">
                                          <p:val>
                                            <p:strVal val="#ppt_h"/>
                                          </p:val>
                                        </p:tav>
                                      </p:tavLst>
                                    </p:anim>
                                  </p:childTnLst>
                                </p:cTn>
                              </p:par>
                            </p:childTnLst>
                          </p:cTn>
                        </p:par>
                        <p:par>
                          <p:cTn id="35" fill="hold">
                            <p:stCondLst>
                              <p:cond delay="2000"/>
                            </p:stCondLst>
                            <p:childTnLst>
                              <p:par>
                                <p:cTn id="36" presetID="23" presetClass="entr" presetSubtype="16" fill="hold" grpId="7" nodeType="afterEffect">
                                  <p:stCondLst>
                                    <p:cond delay="300"/>
                                  </p:stCondLst>
                                  <p:iterate>
                                    <p:tmAbs val="0"/>
                                  </p:iterate>
                                  <p:childTnLst>
                                    <p:set>
                                      <p:cBhvr>
                                        <p:cTn id="37" fill="hold"/>
                                        <p:tgtEl>
                                          <p:spTgt spid="1118"/>
                                        </p:tgtEl>
                                        <p:attrNameLst>
                                          <p:attrName>style.visibility</p:attrName>
                                        </p:attrNameLst>
                                      </p:cBhvr>
                                      <p:to>
                                        <p:strVal val="visible"/>
                                      </p:to>
                                    </p:set>
                                    <p:anim calcmode="lin" valueType="num">
                                      <p:cBhvr>
                                        <p:cTn id="38" dur="1000" fill="hold"/>
                                        <p:tgtEl>
                                          <p:spTgt spid="1118"/>
                                        </p:tgtEl>
                                        <p:attrNameLst>
                                          <p:attrName>ppt_w</p:attrName>
                                        </p:attrNameLst>
                                      </p:cBhvr>
                                      <p:tavLst>
                                        <p:tav tm="0">
                                          <p:val>
                                            <p:fltVal val="0"/>
                                          </p:val>
                                        </p:tav>
                                        <p:tav tm="100000">
                                          <p:val>
                                            <p:strVal val="#ppt_w"/>
                                          </p:val>
                                        </p:tav>
                                      </p:tavLst>
                                    </p:anim>
                                    <p:anim calcmode="lin" valueType="num">
                                      <p:cBhvr>
                                        <p:cTn id="39" dur="1000" fill="hold"/>
                                        <p:tgtEl>
                                          <p:spTgt spid="1118"/>
                                        </p:tgtEl>
                                        <p:attrNameLst>
                                          <p:attrName>ppt_h</p:attrName>
                                        </p:attrNameLst>
                                      </p:cBhvr>
                                      <p:tavLst>
                                        <p:tav tm="0">
                                          <p:val>
                                            <p:fltVal val="0"/>
                                          </p:val>
                                        </p:tav>
                                        <p:tav tm="100000">
                                          <p:val>
                                            <p:strVal val="#ppt_h"/>
                                          </p:val>
                                        </p:tav>
                                      </p:tavLst>
                                    </p:anim>
                                  </p:childTnLst>
                                </p:cTn>
                              </p:par>
                            </p:childTnLst>
                          </p:cTn>
                        </p:par>
                        <p:par>
                          <p:cTn id="40" fill="hold">
                            <p:stCondLst>
                              <p:cond delay="3300"/>
                            </p:stCondLst>
                            <p:childTnLst>
                              <p:par>
                                <p:cTn id="41" presetID="23" presetClass="entr" presetSubtype="16" fill="hold" grpId="8" nodeType="afterEffect">
                                  <p:stCondLst>
                                    <p:cond delay="0"/>
                                  </p:stCondLst>
                                  <p:iterate>
                                    <p:tmAbs val="0"/>
                                  </p:iterate>
                                  <p:childTnLst>
                                    <p:set>
                                      <p:cBhvr>
                                        <p:cTn id="42" fill="hold"/>
                                        <p:tgtEl>
                                          <p:spTgt spid="1120"/>
                                        </p:tgtEl>
                                        <p:attrNameLst>
                                          <p:attrName>style.visibility</p:attrName>
                                        </p:attrNameLst>
                                      </p:cBhvr>
                                      <p:to>
                                        <p:strVal val="visible"/>
                                      </p:to>
                                    </p:set>
                                    <p:anim calcmode="lin" valueType="num">
                                      <p:cBhvr>
                                        <p:cTn id="43" dur="1000" fill="hold"/>
                                        <p:tgtEl>
                                          <p:spTgt spid="1120"/>
                                        </p:tgtEl>
                                        <p:attrNameLst>
                                          <p:attrName>ppt_w</p:attrName>
                                        </p:attrNameLst>
                                      </p:cBhvr>
                                      <p:tavLst>
                                        <p:tav tm="0">
                                          <p:val>
                                            <p:fltVal val="0"/>
                                          </p:val>
                                        </p:tav>
                                        <p:tav tm="100000">
                                          <p:val>
                                            <p:strVal val="#ppt_w"/>
                                          </p:val>
                                        </p:tav>
                                      </p:tavLst>
                                    </p:anim>
                                    <p:anim calcmode="lin" valueType="num">
                                      <p:cBhvr>
                                        <p:cTn id="44" dur="1000" fill="hold"/>
                                        <p:tgtEl>
                                          <p:spTgt spid="11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8" grpId="1" animBg="1" advAuto="0"/>
      <p:bldP spid="1109" grpId="2" animBg="1" advAuto="0"/>
      <p:bldP spid="1116" grpId="3" animBg="1" advAuto="0"/>
      <p:bldP spid="1117" grpId="4" animBg="1" advAuto="0"/>
      <p:bldP spid="1118" grpId="7" animBg="1" advAuto="0"/>
      <p:bldP spid="1119" grpId="5" animBg="1" advAuto="0"/>
      <p:bldP spid="1120" grpId="8" animBg="1" advAuto="0"/>
      <p:bldP spid="1121" grpId="6" animBg="1"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125"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12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12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63</a:t>
            </a:fld>
            <a:endParaRPr/>
          </a:p>
        </p:txBody>
      </p:sp>
      <p:sp>
        <p:nvSpPr>
          <p:cNvPr id="112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12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130" name="The types of users involved with the Use Case"/>
          <p:cNvSpPr txBox="1">
            <a:spLocks noGrp="1"/>
          </p:cNvSpPr>
          <p:nvPr>
            <p:ph type="body" sz="quarter" idx="1"/>
          </p:nvPr>
        </p:nvSpPr>
        <p:spPr>
          <a:xfrm>
            <a:off x="6582492" y="4919670"/>
            <a:ext cx="16056751" cy="1083163"/>
          </a:xfrm>
          <a:prstGeom prst="rect">
            <a:avLst/>
          </a:prstGeom>
          <a:effectLst>
            <a:outerShdw blurRad="50800" dist="63500" dir="5400000" rotWithShape="0">
              <a:srgbClr val="000000"/>
            </a:outerShdw>
          </a:effectLst>
        </p:spPr>
        <p:txBody>
          <a:bodyPr/>
          <a:lstStyle/>
          <a:p>
            <a:pPr algn="l">
              <a:defRPr sz="4800"/>
            </a:pPr>
            <a:r>
              <a:t>The </a:t>
            </a:r>
            <a:r>
              <a:rPr i="1">
                <a:latin typeface="Gill Sans"/>
                <a:ea typeface="Gill Sans"/>
                <a:cs typeface="Gill Sans"/>
                <a:sym typeface="Gill Sans"/>
              </a:rPr>
              <a:t>types</a:t>
            </a:r>
            <a:r>
              <a:t> of users involved with the Use Case</a:t>
            </a:r>
          </a:p>
        </p:txBody>
      </p:sp>
      <p:sp>
        <p:nvSpPr>
          <p:cNvPr id="1131"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132" name="Describes activities the product needs to perform"/>
          <p:cNvSpPr txBox="1"/>
          <p:nvPr/>
        </p:nvSpPr>
        <p:spPr>
          <a:xfrm>
            <a:off x="6582492" y="5891496"/>
            <a:ext cx="16056751" cy="1083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800">
                <a:effectLst>
                  <a:outerShdw blurRad="50800" dist="63500" dir="5400000" rotWithShape="0">
                    <a:srgbClr val="000000"/>
                  </a:outerShdw>
                </a:effectLst>
              </a:defRPr>
            </a:lvl1pPr>
          </a:lstStyle>
          <a:p>
            <a:r>
              <a:t>Describes activities the product needs to perform</a:t>
            </a:r>
          </a:p>
        </p:txBody>
      </p:sp>
      <p:sp>
        <p:nvSpPr>
          <p:cNvPr id="1133" name="Specific but fictitious individuals involved with the scenario’s story"/>
          <p:cNvSpPr txBox="1"/>
          <p:nvPr/>
        </p:nvSpPr>
        <p:spPr>
          <a:xfrm>
            <a:off x="6582492" y="7536974"/>
            <a:ext cx="16056751" cy="1083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800">
                <a:effectLst>
                  <a:outerShdw blurRad="50800" dist="63500" dir="5400000" rotWithShape="0">
                    <a:srgbClr val="000000"/>
                  </a:outerShdw>
                </a:effectLst>
              </a:defRPr>
            </a:lvl1pPr>
          </a:lstStyle>
          <a:p>
            <a:r>
              <a:t>Specific but fictitious individuals involved with the scenario’s story</a:t>
            </a:r>
          </a:p>
        </p:txBody>
      </p:sp>
      <p:sp>
        <p:nvSpPr>
          <p:cNvPr id="1134" name="Detailed account of how that individual makes use of the system, told as a story using natural language"/>
          <p:cNvSpPr txBox="1"/>
          <p:nvPr/>
        </p:nvSpPr>
        <p:spPr>
          <a:xfrm>
            <a:off x="6582492" y="8356400"/>
            <a:ext cx="16056751" cy="20788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800">
                <a:effectLst>
                  <a:outerShdw blurRad="50800" dist="63500" dir="5400000" rotWithShape="0">
                    <a:srgbClr val="000000"/>
                  </a:outerShdw>
                </a:effectLst>
              </a:defRPr>
            </a:lvl1pPr>
          </a:lstStyle>
          <a:p>
            <a:r>
              <a:t>Detailed account of how that individual makes use of the system, told as a story using natural language</a:t>
            </a:r>
          </a:p>
        </p:txBody>
      </p:sp>
      <p:sp>
        <p:nvSpPr>
          <p:cNvPr id="1135" name="Actor"/>
          <p:cNvSpPr txBox="1"/>
          <p:nvPr/>
        </p:nvSpPr>
        <p:spPr>
          <a:xfrm>
            <a:off x="2369405" y="4919670"/>
            <a:ext cx="2941801" cy="108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800">
                <a:effectLst>
                  <a:outerShdw blurRad="50800" dist="63500" dir="5400000" rotWithShape="0">
                    <a:srgbClr val="000000"/>
                  </a:outerShdw>
                </a:effectLst>
              </a:defRPr>
            </a:lvl1pPr>
          </a:lstStyle>
          <a:p>
            <a:r>
              <a:t>Actor</a:t>
            </a:r>
          </a:p>
        </p:txBody>
      </p:sp>
      <p:sp>
        <p:nvSpPr>
          <p:cNvPr id="1136" name="Use Case"/>
          <p:cNvSpPr txBox="1"/>
          <p:nvPr/>
        </p:nvSpPr>
        <p:spPr>
          <a:xfrm>
            <a:off x="2369405" y="5891496"/>
            <a:ext cx="2941801" cy="1083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800">
                <a:effectLst>
                  <a:outerShdw blurRad="50800" dist="63500" dir="5400000" rotWithShape="0">
                    <a:srgbClr val="000000"/>
                  </a:outerShdw>
                </a:effectLst>
              </a:defRPr>
            </a:lvl1pPr>
          </a:lstStyle>
          <a:p>
            <a:r>
              <a:t>Use Case</a:t>
            </a:r>
          </a:p>
        </p:txBody>
      </p:sp>
      <p:sp>
        <p:nvSpPr>
          <p:cNvPr id="1137" name="Persona"/>
          <p:cNvSpPr txBox="1"/>
          <p:nvPr/>
        </p:nvSpPr>
        <p:spPr>
          <a:xfrm>
            <a:off x="2369405" y="7536974"/>
            <a:ext cx="2941801" cy="1083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800">
                <a:effectLst>
                  <a:outerShdw blurRad="50800" dist="63500" dir="5400000" rotWithShape="0">
                    <a:srgbClr val="000000"/>
                  </a:outerShdw>
                </a:effectLst>
              </a:defRPr>
            </a:lvl1pPr>
          </a:lstStyle>
          <a:p>
            <a:r>
              <a:t>Persona</a:t>
            </a:r>
          </a:p>
        </p:txBody>
      </p:sp>
      <p:sp>
        <p:nvSpPr>
          <p:cNvPr id="1138" name="Scenario"/>
          <p:cNvSpPr txBox="1"/>
          <p:nvPr/>
        </p:nvSpPr>
        <p:spPr>
          <a:xfrm>
            <a:off x="2369405" y="8508800"/>
            <a:ext cx="2941801" cy="108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800">
                <a:effectLst>
                  <a:outerShdw blurRad="50800" dist="63500" dir="5400000" rotWithShape="0">
                    <a:srgbClr val="000000"/>
                  </a:outerShdw>
                </a:effectLst>
              </a:defRPr>
            </a:lvl1pPr>
          </a:lstStyle>
          <a:p>
            <a:r>
              <a:t>Scenario</a:t>
            </a:r>
          </a:p>
        </p:txBody>
      </p:sp>
      <p:sp>
        <p:nvSpPr>
          <p:cNvPr id="1139" name="How Do We Gather Requirements?"/>
          <p:cNvSpPr txBox="1">
            <a:spLocks noGrp="1"/>
          </p:cNvSpPr>
          <p:nvPr>
            <p:ph type="title"/>
          </p:nvPr>
        </p:nvSpPr>
        <p:spPr>
          <a:xfrm>
            <a:off x="3304657" y="2065102"/>
            <a:ext cx="17774686" cy="1643269"/>
          </a:xfrm>
          <a:prstGeom prst="rect">
            <a:avLst/>
          </a:prstGeom>
        </p:spPr>
        <p:txBody>
          <a:bodyPr>
            <a:normAutofit fontScale="90000"/>
          </a:bodyPr>
          <a:lstStyle>
            <a:lvl1pPr defTabSz="665440">
              <a:defRPr sz="9720"/>
            </a:lvl1pPr>
          </a:lstStyle>
          <a:p>
            <a:r>
              <a:t>How Do We Gather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300"/>
                                  </p:stCondLst>
                                  <p:iterate>
                                    <p:tmAbs val="0"/>
                                  </p:iterate>
                                  <p:childTnLst>
                                    <p:set>
                                      <p:cBhvr>
                                        <p:cTn id="6" fill="hold"/>
                                        <p:tgtEl>
                                          <p:spTgt spid="1130"/>
                                        </p:tgtEl>
                                        <p:attrNameLst>
                                          <p:attrName>style.visibility</p:attrName>
                                        </p:attrNameLst>
                                      </p:cBhvr>
                                      <p:to>
                                        <p:strVal val="visible"/>
                                      </p:to>
                                    </p:set>
                                    <p:anim calcmode="lin" valueType="num">
                                      <p:cBhvr>
                                        <p:cTn id="7" dur="700" fill="hold"/>
                                        <p:tgtEl>
                                          <p:spTgt spid="1130"/>
                                        </p:tgtEl>
                                        <p:attrNameLst>
                                          <p:attrName>ppt_w</p:attrName>
                                        </p:attrNameLst>
                                      </p:cBhvr>
                                      <p:tavLst>
                                        <p:tav tm="0">
                                          <p:val>
                                            <p:fltVal val="0"/>
                                          </p:val>
                                        </p:tav>
                                        <p:tav tm="100000">
                                          <p:val>
                                            <p:strVal val="#ppt_w"/>
                                          </p:val>
                                        </p:tav>
                                      </p:tavLst>
                                    </p:anim>
                                    <p:anim calcmode="lin" valueType="num">
                                      <p:cBhvr>
                                        <p:cTn id="8" dur="700" fill="hold"/>
                                        <p:tgtEl>
                                          <p:spTgt spid="113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2" nodeType="afterEffect">
                                  <p:stCondLst>
                                    <p:cond delay="300"/>
                                  </p:stCondLst>
                                  <p:iterate>
                                    <p:tmAbs val="0"/>
                                  </p:iterate>
                                  <p:childTnLst>
                                    <p:set>
                                      <p:cBhvr>
                                        <p:cTn id="11" fill="hold"/>
                                        <p:tgtEl>
                                          <p:spTgt spid="1132"/>
                                        </p:tgtEl>
                                        <p:attrNameLst>
                                          <p:attrName>style.visibility</p:attrName>
                                        </p:attrNameLst>
                                      </p:cBhvr>
                                      <p:to>
                                        <p:strVal val="visible"/>
                                      </p:to>
                                    </p:set>
                                    <p:anim calcmode="lin" valueType="num">
                                      <p:cBhvr>
                                        <p:cTn id="12" dur="700" fill="hold"/>
                                        <p:tgtEl>
                                          <p:spTgt spid="1132"/>
                                        </p:tgtEl>
                                        <p:attrNameLst>
                                          <p:attrName>ppt_w</p:attrName>
                                        </p:attrNameLst>
                                      </p:cBhvr>
                                      <p:tavLst>
                                        <p:tav tm="0">
                                          <p:val>
                                            <p:fltVal val="0"/>
                                          </p:val>
                                        </p:tav>
                                        <p:tav tm="100000">
                                          <p:val>
                                            <p:strVal val="#ppt_w"/>
                                          </p:val>
                                        </p:tav>
                                      </p:tavLst>
                                    </p:anim>
                                    <p:anim calcmode="lin" valueType="num">
                                      <p:cBhvr>
                                        <p:cTn id="13" dur="700" fill="hold"/>
                                        <p:tgtEl>
                                          <p:spTgt spid="1132"/>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grpId="3" nodeType="afterEffect">
                                  <p:stCondLst>
                                    <p:cond delay="300"/>
                                  </p:stCondLst>
                                  <p:iterate>
                                    <p:tmAbs val="0"/>
                                  </p:iterate>
                                  <p:childTnLst>
                                    <p:set>
                                      <p:cBhvr>
                                        <p:cTn id="16" fill="hold"/>
                                        <p:tgtEl>
                                          <p:spTgt spid="1133"/>
                                        </p:tgtEl>
                                        <p:attrNameLst>
                                          <p:attrName>style.visibility</p:attrName>
                                        </p:attrNameLst>
                                      </p:cBhvr>
                                      <p:to>
                                        <p:strVal val="visible"/>
                                      </p:to>
                                    </p:set>
                                    <p:anim calcmode="lin" valueType="num">
                                      <p:cBhvr>
                                        <p:cTn id="17" dur="700" fill="hold"/>
                                        <p:tgtEl>
                                          <p:spTgt spid="1133"/>
                                        </p:tgtEl>
                                        <p:attrNameLst>
                                          <p:attrName>ppt_w</p:attrName>
                                        </p:attrNameLst>
                                      </p:cBhvr>
                                      <p:tavLst>
                                        <p:tav tm="0">
                                          <p:val>
                                            <p:fltVal val="0"/>
                                          </p:val>
                                        </p:tav>
                                        <p:tav tm="100000">
                                          <p:val>
                                            <p:strVal val="#ppt_w"/>
                                          </p:val>
                                        </p:tav>
                                      </p:tavLst>
                                    </p:anim>
                                    <p:anim calcmode="lin" valueType="num">
                                      <p:cBhvr>
                                        <p:cTn id="18" dur="700" fill="hold"/>
                                        <p:tgtEl>
                                          <p:spTgt spid="1133"/>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presetID="23" presetClass="entr" presetSubtype="16" fill="hold" grpId="4" nodeType="afterEffect">
                                  <p:stCondLst>
                                    <p:cond delay="300"/>
                                  </p:stCondLst>
                                  <p:iterate>
                                    <p:tmAbs val="0"/>
                                  </p:iterate>
                                  <p:childTnLst>
                                    <p:set>
                                      <p:cBhvr>
                                        <p:cTn id="21" fill="hold"/>
                                        <p:tgtEl>
                                          <p:spTgt spid="1134"/>
                                        </p:tgtEl>
                                        <p:attrNameLst>
                                          <p:attrName>style.visibility</p:attrName>
                                        </p:attrNameLst>
                                      </p:cBhvr>
                                      <p:to>
                                        <p:strVal val="visible"/>
                                      </p:to>
                                    </p:set>
                                    <p:anim calcmode="lin" valueType="num">
                                      <p:cBhvr>
                                        <p:cTn id="22" dur="700" fill="hold"/>
                                        <p:tgtEl>
                                          <p:spTgt spid="1134"/>
                                        </p:tgtEl>
                                        <p:attrNameLst>
                                          <p:attrName>ppt_w</p:attrName>
                                        </p:attrNameLst>
                                      </p:cBhvr>
                                      <p:tavLst>
                                        <p:tav tm="0">
                                          <p:val>
                                            <p:fltVal val="0"/>
                                          </p:val>
                                        </p:tav>
                                        <p:tav tm="100000">
                                          <p:val>
                                            <p:strVal val="#ppt_w"/>
                                          </p:val>
                                        </p:tav>
                                      </p:tavLst>
                                    </p:anim>
                                    <p:anim calcmode="lin" valueType="num">
                                      <p:cBhvr>
                                        <p:cTn id="23" dur="700" fill="hold"/>
                                        <p:tgtEl>
                                          <p:spTgt spid="11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 grpId="1" animBg="1" advAuto="0"/>
      <p:bldP spid="1132" grpId="2" animBg="1" advAuto="0"/>
      <p:bldP spid="1133" grpId="3" animBg="1" advAuto="0"/>
      <p:bldP spid="1134" grpId="4" animBg="1" advAuto="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142"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143"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14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64</a:t>
            </a:fld>
            <a:endParaRPr/>
          </a:p>
        </p:txBody>
      </p:sp>
      <p:sp>
        <p:nvSpPr>
          <p:cNvPr id="1145"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146"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147" name="Requirements exist to satisfy all stakeholders.  Identify the roles played by people that will interact directly with the System, or be affected by it.  That could include managers expecting reports from it, or patients expecting treatment from it."/>
          <p:cNvSpPr txBox="1">
            <a:spLocks noGrp="1"/>
          </p:cNvSpPr>
          <p:nvPr>
            <p:ph type="body" sz="quarter" idx="1"/>
          </p:nvPr>
        </p:nvSpPr>
        <p:spPr>
          <a:xfrm>
            <a:off x="6582492" y="4500570"/>
            <a:ext cx="16056751" cy="3478339"/>
          </a:xfrm>
          <a:prstGeom prst="rect">
            <a:avLst/>
          </a:prstGeom>
          <a:effectLst>
            <a:outerShdw blurRad="50800" dist="63500" dir="5400000" rotWithShape="0">
              <a:srgbClr val="000000"/>
            </a:outerShdw>
          </a:effectLst>
        </p:spPr>
        <p:txBody>
          <a:bodyPr/>
          <a:lstStyle/>
          <a:p>
            <a:pPr algn="l">
              <a:defRPr sz="4800"/>
            </a:pPr>
            <a:r>
              <a:t>Requirements exist to satisfy </a:t>
            </a:r>
            <a:r>
              <a:rPr i="1">
                <a:latin typeface="Gill Sans"/>
                <a:ea typeface="Gill Sans"/>
                <a:cs typeface="Gill Sans"/>
                <a:sym typeface="Gill Sans"/>
              </a:rPr>
              <a:t>all</a:t>
            </a:r>
            <a:r>
              <a:t> stakeholders.  Identify the roles played by people that will interact directly with the System, or be affected by it.  That could include managers expecting reports from it, or patients expecting treatment from it.</a:t>
            </a:r>
          </a:p>
        </p:txBody>
      </p:sp>
      <p:sp>
        <p:nvSpPr>
          <p:cNvPr id="1148"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149" name="A good set of Use Cases helps ensure that we’re not missing any requirements.  Without Use Cases, the missing requirements are hard to find because they have no source or basis in necessity"/>
          <p:cNvSpPr txBox="1"/>
          <p:nvPr/>
        </p:nvSpPr>
        <p:spPr>
          <a:xfrm>
            <a:off x="6582492" y="8771108"/>
            <a:ext cx="16056751" cy="22279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lnSpcReduction="10000"/>
          </a:bodyPr>
          <a:lstStyle>
            <a:lvl1pPr algn="l">
              <a:defRPr sz="4800">
                <a:effectLst>
                  <a:outerShdw blurRad="50800" dist="63500" dir="5400000" rotWithShape="0">
                    <a:srgbClr val="000000"/>
                  </a:outerShdw>
                </a:effectLst>
              </a:defRPr>
            </a:lvl1pPr>
          </a:lstStyle>
          <a:p>
            <a:r>
              <a:t>A good set of Use Cases helps ensure that we’re not missing any requirements.  Without Use Cases, the missing requirements are hard to find because they have no source or basis in necessity</a:t>
            </a:r>
          </a:p>
        </p:txBody>
      </p:sp>
      <p:sp>
        <p:nvSpPr>
          <p:cNvPr id="1150" name="Actor"/>
          <p:cNvSpPr txBox="1"/>
          <p:nvPr/>
        </p:nvSpPr>
        <p:spPr>
          <a:xfrm>
            <a:off x="2369405" y="5745170"/>
            <a:ext cx="2941801" cy="108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800">
                <a:effectLst>
                  <a:outerShdw blurRad="50800" dist="63500" dir="5400000" rotWithShape="0">
                    <a:srgbClr val="000000"/>
                  </a:outerShdw>
                </a:effectLst>
              </a:defRPr>
            </a:lvl1pPr>
          </a:lstStyle>
          <a:p>
            <a:r>
              <a:t>Actor</a:t>
            </a:r>
          </a:p>
        </p:txBody>
      </p:sp>
      <p:sp>
        <p:nvSpPr>
          <p:cNvPr id="1151" name="Use Case"/>
          <p:cNvSpPr txBox="1"/>
          <p:nvPr/>
        </p:nvSpPr>
        <p:spPr>
          <a:xfrm>
            <a:off x="2369405" y="9282396"/>
            <a:ext cx="2941801" cy="1083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800">
                <a:effectLst>
                  <a:outerShdw blurRad="50800" dist="63500" dir="5400000" rotWithShape="0">
                    <a:srgbClr val="000000"/>
                  </a:outerShdw>
                </a:effectLst>
              </a:defRPr>
            </a:lvl1pPr>
          </a:lstStyle>
          <a:p>
            <a:r>
              <a:t>Use Case</a:t>
            </a:r>
          </a:p>
        </p:txBody>
      </p:sp>
      <p:sp>
        <p:nvSpPr>
          <p:cNvPr id="1152" name="How Do We Gather Requirements?"/>
          <p:cNvSpPr txBox="1">
            <a:spLocks noGrp="1"/>
          </p:cNvSpPr>
          <p:nvPr>
            <p:ph type="title"/>
          </p:nvPr>
        </p:nvSpPr>
        <p:spPr>
          <a:xfrm>
            <a:off x="3304657" y="2065102"/>
            <a:ext cx="17774686" cy="1643269"/>
          </a:xfrm>
          <a:prstGeom prst="rect">
            <a:avLst/>
          </a:prstGeom>
        </p:spPr>
        <p:txBody>
          <a:bodyPr>
            <a:normAutofit fontScale="90000"/>
          </a:bodyPr>
          <a:lstStyle>
            <a:lvl1pPr defTabSz="665440">
              <a:defRPr sz="9720"/>
            </a:lvl1pPr>
          </a:lstStyle>
          <a:p>
            <a:r>
              <a:t>How Do We Gather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147"/>
                                        </p:tgtEl>
                                        <p:attrNameLst>
                                          <p:attrName>style.visibility</p:attrName>
                                        </p:attrNameLst>
                                      </p:cBhvr>
                                      <p:to>
                                        <p:strVal val="visible"/>
                                      </p:to>
                                    </p:set>
                                    <p:anim calcmode="lin" valueType="num">
                                      <p:cBhvr>
                                        <p:cTn id="7" dur="700" fill="hold"/>
                                        <p:tgtEl>
                                          <p:spTgt spid="1147"/>
                                        </p:tgtEl>
                                        <p:attrNameLst>
                                          <p:attrName>ppt_w</p:attrName>
                                        </p:attrNameLst>
                                      </p:cBhvr>
                                      <p:tavLst>
                                        <p:tav tm="0">
                                          <p:val>
                                            <p:fltVal val="0"/>
                                          </p:val>
                                        </p:tav>
                                        <p:tav tm="100000">
                                          <p:val>
                                            <p:strVal val="#ppt_w"/>
                                          </p:val>
                                        </p:tav>
                                      </p:tavLst>
                                    </p:anim>
                                    <p:anim calcmode="lin" valueType="num">
                                      <p:cBhvr>
                                        <p:cTn id="8" dur="700" fill="hold"/>
                                        <p:tgtEl>
                                          <p:spTgt spid="114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149"/>
                                        </p:tgtEl>
                                        <p:attrNameLst>
                                          <p:attrName>style.visibility</p:attrName>
                                        </p:attrNameLst>
                                      </p:cBhvr>
                                      <p:to>
                                        <p:strVal val="visible"/>
                                      </p:to>
                                    </p:set>
                                    <p:anim calcmode="lin" valueType="num">
                                      <p:cBhvr>
                                        <p:cTn id="13" dur="700" fill="hold"/>
                                        <p:tgtEl>
                                          <p:spTgt spid="1149"/>
                                        </p:tgtEl>
                                        <p:attrNameLst>
                                          <p:attrName>ppt_w</p:attrName>
                                        </p:attrNameLst>
                                      </p:cBhvr>
                                      <p:tavLst>
                                        <p:tav tm="0">
                                          <p:val>
                                            <p:fltVal val="0"/>
                                          </p:val>
                                        </p:tav>
                                        <p:tav tm="100000">
                                          <p:val>
                                            <p:strVal val="#ppt_w"/>
                                          </p:val>
                                        </p:tav>
                                      </p:tavLst>
                                    </p:anim>
                                    <p:anim calcmode="lin" valueType="num">
                                      <p:cBhvr>
                                        <p:cTn id="14" dur="700" fill="hold"/>
                                        <p:tgtEl>
                                          <p:spTgt spid="11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 grpId="1" animBg="1" advAuto="0"/>
      <p:bldP spid="1149" grpId="2"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155"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15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15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65</a:t>
            </a:fld>
            <a:endParaRPr/>
          </a:p>
        </p:txBody>
      </p:sp>
      <p:sp>
        <p:nvSpPr>
          <p:cNvPr id="115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15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160"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161" name="Functional Requirements are often gleaned from Actors and Use Cases…"/>
          <p:cNvSpPr txBox="1"/>
          <p:nvPr/>
        </p:nvSpPr>
        <p:spPr>
          <a:xfrm>
            <a:off x="2199485" y="7862103"/>
            <a:ext cx="19985030" cy="177223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defRPr sz="4400"/>
            </a:pPr>
            <a:r>
              <a:t>Functional Requirements are often gleaned from Actors and Use Cases</a:t>
            </a:r>
          </a:p>
          <a:p>
            <a:pPr>
              <a:defRPr sz="4400"/>
            </a:pPr>
            <a:r>
              <a:t>Non-Functional Requirements are often gleaned from Personas and Scenarios</a:t>
            </a:r>
          </a:p>
        </p:txBody>
      </p:sp>
      <p:sp>
        <p:nvSpPr>
          <p:cNvPr id="1162" name="How Do We Gather Requirements?"/>
          <p:cNvSpPr txBox="1">
            <a:spLocks noGrp="1"/>
          </p:cNvSpPr>
          <p:nvPr>
            <p:ph type="title"/>
          </p:nvPr>
        </p:nvSpPr>
        <p:spPr>
          <a:xfrm>
            <a:off x="3304657" y="2065102"/>
            <a:ext cx="17774686" cy="1643269"/>
          </a:xfrm>
          <a:prstGeom prst="rect">
            <a:avLst/>
          </a:prstGeom>
        </p:spPr>
        <p:txBody>
          <a:bodyPr>
            <a:normAutofit fontScale="90000"/>
          </a:bodyPr>
          <a:lstStyle>
            <a:lvl1pPr defTabSz="665440">
              <a:defRPr sz="9720"/>
            </a:lvl1pPr>
          </a:lstStyle>
          <a:p>
            <a:r>
              <a:t>How Do We Gather Requirements?</a:t>
            </a:r>
          </a:p>
        </p:txBody>
      </p:sp>
      <p:sp>
        <p:nvSpPr>
          <p:cNvPr id="1163" name="Requirements should be traceable back to the Use Cases and Scenarios that inspired them"/>
          <p:cNvSpPr txBox="1"/>
          <p:nvPr/>
        </p:nvSpPr>
        <p:spPr>
          <a:xfrm>
            <a:off x="6026910" y="4693130"/>
            <a:ext cx="12330180" cy="20788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5200">
                <a:effectLst>
                  <a:outerShdw blurRad="50800" dist="63500" dir="5400000" rotWithShape="0">
                    <a:srgbClr val="000000"/>
                  </a:outerShdw>
                </a:effectLst>
              </a:defRPr>
            </a:lvl1pPr>
          </a:lstStyle>
          <a:p>
            <a:r>
              <a:t>Requirements should be traceable back to the Use Cases and Scenarios that inspired them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161"/>
                                        </p:tgtEl>
                                        <p:attrNameLst>
                                          <p:attrName>style.visibility</p:attrName>
                                        </p:attrNameLst>
                                      </p:cBhvr>
                                      <p:to>
                                        <p:strVal val="visible"/>
                                      </p:to>
                                    </p:set>
                                    <p:anim calcmode="lin" valueType="num">
                                      <p:cBhvr>
                                        <p:cTn id="7" dur="700" fill="hold"/>
                                        <p:tgtEl>
                                          <p:spTgt spid="1161"/>
                                        </p:tgtEl>
                                        <p:attrNameLst>
                                          <p:attrName>ppt_w</p:attrName>
                                        </p:attrNameLst>
                                      </p:cBhvr>
                                      <p:tavLst>
                                        <p:tav tm="0">
                                          <p:val>
                                            <p:fltVal val="0"/>
                                          </p:val>
                                        </p:tav>
                                        <p:tav tm="100000">
                                          <p:val>
                                            <p:strVal val="#ppt_w"/>
                                          </p:val>
                                        </p:tav>
                                      </p:tavLst>
                                    </p:anim>
                                    <p:anim calcmode="lin" valueType="num">
                                      <p:cBhvr>
                                        <p:cTn id="8" dur="700" fill="hold"/>
                                        <p:tgtEl>
                                          <p:spTgt spid="11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163"/>
                                        </p:tgtEl>
                                        <p:attrNameLst>
                                          <p:attrName>style.visibility</p:attrName>
                                        </p:attrNameLst>
                                      </p:cBhvr>
                                      <p:to>
                                        <p:strVal val="visible"/>
                                      </p:to>
                                    </p:set>
                                    <p:anim calcmode="lin" valueType="num">
                                      <p:cBhvr>
                                        <p:cTn id="13" dur="700" fill="hold"/>
                                        <p:tgtEl>
                                          <p:spTgt spid="1163"/>
                                        </p:tgtEl>
                                        <p:attrNameLst>
                                          <p:attrName>ppt_w</p:attrName>
                                        </p:attrNameLst>
                                      </p:cBhvr>
                                      <p:tavLst>
                                        <p:tav tm="0">
                                          <p:val>
                                            <p:fltVal val="0"/>
                                          </p:val>
                                        </p:tav>
                                        <p:tav tm="100000">
                                          <p:val>
                                            <p:strVal val="#ppt_w"/>
                                          </p:val>
                                        </p:tav>
                                      </p:tavLst>
                                    </p:anim>
                                    <p:anim calcmode="lin" valueType="num">
                                      <p:cBhvr>
                                        <p:cTn id="14" dur="700" fill="hold"/>
                                        <p:tgtEl>
                                          <p:spTgt spid="11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1" grpId="1" animBg="1" advAuto="0"/>
      <p:bldP spid="1163" grpId="2" animBg="1"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166"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167"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16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66</a:t>
            </a:fld>
            <a:endParaRPr/>
          </a:p>
        </p:txBody>
      </p:sp>
      <p:sp>
        <p:nvSpPr>
          <p:cNvPr id="1169"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170"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171" name="Agenda"/>
          <p:cNvSpPr txBox="1">
            <a:spLocks noGrp="1"/>
          </p:cNvSpPr>
          <p:nvPr>
            <p:ph type="title"/>
          </p:nvPr>
        </p:nvSpPr>
        <p:spPr>
          <a:xfrm>
            <a:off x="4833937" y="1654740"/>
            <a:ext cx="14716126" cy="1931266"/>
          </a:xfrm>
          <a:prstGeom prst="rect">
            <a:avLst/>
          </a:prstGeom>
        </p:spPr>
        <p:txBody>
          <a:bodyPr>
            <a:normAutofit fontScale="90000"/>
          </a:bodyPr>
          <a:lstStyle/>
          <a:p>
            <a:r>
              <a:t>Agenda</a:t>
            </a:r>
          </a:p>
        </p:txBody>
      </p:sp>
      <p:sp>
        <p:nvSpPr>
          <p:cNvPr id="1172" name="Why Requirements?"/>
          <p:cNvSpPr txBox="1">
            <a:spLocks noGrp="1"/>
          </p:cNvSpPr>
          <p:nvPr>
            <p:ph type="body" sz="quarter" idx="1"/>
          </p:nvPr>
        </p:nvSpPr>
        <p:spPr>
          <a:xfrm>
            <a:off x="2080161" y="4263900"/>
            <a:ext cx="20223678" cy="1195586"/>
          </a:xfrm>
          <a:prstGeom prst="rect">
            <a:avLst/>
          </a:prstGeom>
          <a:effectLst>
            <a:outerShdw blurRad="50800" dist="63500" dir="5400000" rotWithShape="0">
              <a:srgbClr val="000000"/>
            </a:outerShdw>
          </a:effectLst>
        </p:spPr>
        <p:txBody>
          <a:bodyPr/>
          <a:lstStyle>
            <a:lvl1pPr>
              <a:defRPr sz="6600">
                <a:solidFill>
                  <a:srgbClr val="FFFFFF">
                    <a:alpha val="24841"/>
                  </a:srgbClr>
                </a:solidFill>
              </a:defRPr>
            </a:lvl1pPr>
          </a:lstStyle>
          <a:p>
            <a:r>
              <a:t>Why Requirements?</a:t>
            </a:r>
          </a:p>
        </p:txBody>
      </p:sp>
      <p:sp>
        <p:nvSpPr>
          <p:cNvPr id="1173"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174" name="Requirements of Good Requirements"/>
          <p:cNvSpPr txBox="1"/>
          <p:nvPr/>
        </p:nvSpPr>
        <p:spPr>
          <a:xfrm>
            <a:off x="2080161" y="6933464"/>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5119"/>
                  </a:srgbClr>
                </a:solidFill>
              </a:defRPr>
            </a:lvl1pPr>
          </a:lstStyle>
          <a:p>
            <a:r>
              <a:t>Requirements of Good Requirements</a:t>
            </a:r>
          </a:p>
        </p:txBody>
      </p:sp>
      <p:sp>
        <p:nvSpPr>
          <p:cNvPr id="1175" name="Organizing Them"/>
          <p:cNvSpPr txBox="1"/>
          <p:nvPr/>
        </p:nvSpPr>
        <p:spPr>
          <a:xfrm>
            <a:off x="2080161" y="9605766"/>
            <a:ext cx="20223678" cy="119011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Organizing Them</a:t>
            </a:r>
          </a:p>
        </p:txBody>
      </p:sp>
      <p:sp>
        <p:nvSpPr>
          <p:cNvPr id="1176" name="Where Do We Find Them?"/>
          <p:cNvSpPr txBox="1"/>
          <p:nvPr/>
        </p:nvSpPr>
        <p:spPr>
          <a:xfrm>
            <a:off x="2080161" y="8268246"/>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lvl1pPr>
          </a:lstStyle>
          <a:p>
            <a:r>
              <a:t>Where Do We Find Them?</a:t>
            </a:r>
          </a:p>
        </p:txBody>
      </p:sp>
      <p:sp>
        <p:nvSpPr>
          <p:cNvPr id="1177" name="Writing Requirements"/>
          <p:cNvSpPr txBox="1"/>
          <p:nvPr/>
        </p:nvSpPr>
        <p:spPr>
          <a:xfrm>
            <a:off x="2080161" y="5598682"/>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5119"/>
                  </a:srgbClr>
                </a:solidFill>
              </a:defRPr>
            </a:lvl1pPr>
          </a:lstStyle>
          <a:p>
            <a:r>
              <a:t>Writing Requirements</a:t>
            </a:r>
          </a:p>
        </p:txBody>
      </p:sp>
    </p:spTree>
  </p:cSld>
  <p:clrMapOvr>
    <a:masterClrMapping/>
  </p:clrMapOvr>
  <mc:AlternateContent xmlns:mc="http://schemas.openxmlformats.org/markup-compatibility/2006" xmlns:p14="http://schemas.microsoft.com/office/powerpoint/2010/main">
    <mc:Choice Requires="p14">
      <p:transition spd="slow" advClick="0" advTm="0">
        <p14:prism dir="r"/>
      </p:transition>
    </mc:Choice>
    <mc:Fallback xmlns:a14="http://schemas.microsoft.com/office/drawing/2010/main" xmlns:m="http://schemas.openxmlformats.org/officeDocument/2006/math"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180"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181"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18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67</a:t>
            </a:fld>
            <a:endParaRPr/>
          </a:p>
        </p:txBody>
      </p:sp>
      <p:sp>
        <p:nvSpPr>
          <p:cNvPr id="1183"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184"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185" name="Agenda"/>
          <p:cNvSpPr txBox="1">
            <a:spLocks noGrp="1"/>
          </p:cNvSpPr>
          <p:nvPr>
            <p:ph type="title"/>
          </p:nvPr>
        </p:nvSpPr>
        <p:spPr>
          <a:xfrm>
            <a:off x="4833937" y="1654740"/>
            <a:ext cx="14716126" cy="1931266"/>
          </a:xfrm>
          <a:prstGeom prst="rect">
            <a:avLst/>
          </a:prstGeom>
        </p:spPr>
        <p:txBody>
          <a:bodyPr>
            <a:normAutofit fontScale="90000"/>
          </a:bodyPr>
          <a:lstStyle/>
          <a:p>
            <a:r>
              <a:t>Agenda</a:t>
            </a:r>
          </a:p>
        </p:txBody>
      </p:sp>
      <p:sp>
        <p:nvSpPr>
          <p:cNvPr id="1186" name="Why Requirements?"/>
          <p:cNvSpPr txBox="1">
            <a:spLocks noGrp="1"/>
          </p:cNvSpPr>
          <p:nvPr>
            <p:ph type="body" sz="quarter" idx="1"/>
          </p:nvPr>
        </p:nvSpPr>
        <p:spPr>
          <a:xfrm>
            <a:off x="2080161" y="4263900"/>
            <a:ext cx="20223678" cy="1195586"/>
          </a:xfrm>
          <a:prstGeom prst="rect">
            <a:avLst/>
          </a:prstGeom>
          <a:effectLst>
            <a:outerShdw blurRad="50800" dist="63500" dir="5400000" rotWithShape="0">
              <a:srgbClr val="000000"/>
            </a:outerShdw>
          </a:effectLst>
        </p:spPr>
        <p:txBody>
          <a:bodyPr/>
          <a:lstStyle>
            <a:lvl1pPr>
              <a:defRPr sz="6600">
                <a:solidFill>
                  <a:srgbClr val="FFFFFF">
                    <a:alpha val="24841"/>
                  </a:srgbClr>
                </a:solidFill>
              </a:defRPr>
            </a:lvl1pPr>
          </a:lstStyle>
          <a:p>
            <a:r>
              <a:t>Why Requirements?</a:t>
            </a:r>
          </a:p>
        </p:txBody>
      </p:sp>
      <p:sp>
        <p:nvSpPr>
          <p:cNvPr id="1187"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188" name="Requirements of Good Requirements"/>
          <p:cNvSpPr txBox="1"/>
          <p:nvPr/>
        </p:nvSpPr>
        <p:spPr>
          <a:xfrm>
            <a:off x="2080161" y="6933464"/>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Requirements of Good Requirements</a:t>
            </a:r>
          </a:p>
        </p:txBody>
      </p:sp>
      <p:sp>
        <p:nvSpPr>
          <p:cNvPr id="1189" name="Organizing Them"/>
          <p:cNvSpPr txBox="1"/>
          <p:nvPr/>
        </p:nvSpPr>
        <p:spPr>
          <a:xfrm>
            <a:off x="2080161" y="9605766"/>
            <a:ext cx="20223678" cy="119011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lvl1pPr>
          </a:lstStyle>
          <a:p>
            <a:r>
              <a:t>Organizing Them</a:t>
            </a:r>
          </a:p>
        </p:txBody>
      </p:sp>
      <p:sp>
        <p:nvSpPr>
          <p:cNvPr id="1190" name="Where Do We Find Them?"/>
          <p:cNvSpPr txBox="1"/>
          <p:nvPr/>
        </p:nvSpPr>
        <p:spPr>
          <a:xfrm>
            <a:off x="2080161" y="8268246"/>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5119"/>
                  </a:srgbClr>
                </a:solidFill>
              </a:defRPr>
            </a:lvl1pPr>
          </a:lstStyle>
          <a:p>
            <a:r>
              <a:t>Where Do We Find Them?</a:t>
            </a:r>
          </a:p>
        </p:txBody>
      </p:sp>
      <p:sp>
        <p:nvSpPr>
          <p:cNvPr id="1191" name="Writing Requirements"/>
          <p:cNvSpPr txBox="1"/>
          <p:nvPr/>
        </p:nvSpPr>
        <p:spPr>
          <a:xfrm>
            <a:off x="2080161" y="5598682"/>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5119"/>
                  </a:srgbClr>
                </a:solidFill>
              </a:defRPr>
            </a:lvl1pPr>
          </a:lstStyle>
          <a:p>
            <a:r>
              <a:t>Writing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194"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195"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19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68</a:t>
            </a:fld>
            <a:endParaRPr/>
          </a:p>
        </p:txBody>
      </p:sp>
      <p:sp>
        <p:nvSpPr>
          <p:cNvPr id="1197"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198"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199"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200" name="How Do We Organize?"/>
          <p:cNvSpPr txBox="1">
            <a:spLocks noGrp="1"/>
          </p:cNvSpPr>
          <p:nvPr>
            <p:ph type="title"/>
          </p:nvPr>
        </p:nvSpPr>
        <p:spPr>
          <a:xfrm>
            <a:off x="3304657" y="2065102"/>
            <a:ext cx="17774686" cy="1643269"/>
          </a:xfrm>
          <a:prstGeom prst="rect">
            <a:avLst/>
          </a:prstGeom>
        </p:spPr>
        <p:txBody>
          <a:bodyPr>
            <a:normAutofit fontScale="90000"/>
          </a:bodyPr>
          <a:lstStyle>
            <a:lvl1pPr defTabSz="706516">
              <a:defRPr sz="10320"/>
            </a:lvl1pPr>
          </a:lstStyle>
          <a:p>
            <a:r>
              <a:t>How Do We Organize?</a:t>
            </a:r>
          </a:p>
        </p:txBody>
      </p:sp>
      <p:sp>
        <p:nvSpPr>
          <p:cNvPr id="1201" name="Functional Requirements are usually determined first, but requirements gathering is an iterative process…"/>
          <p:cNvSpPr txBox="1"/>
          <p:nvPr/>
        </p:nvSpPr>
        <p:spPr>
          <a:xfrm>
            <a:off x="3918439" y="4453161"/>
            <a:ext cx="16547122" cy="7654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defRPr sz="5200">
                <a:effectLst>
                  <a:outerShdw blurRad="50800" dist="63500" dir="5400000" rotWithShape="0">
                    <a:srgbClr val="000000"/>
                  </a:outerShdw>
                </a:effectLst>
              </a:defRPr>
            </a:pPr>
            <a:r>
              <a:t>Functional Requirements are usually determined first, but requirements gathering is an iterative process</a:t>
            </a:r>
          </a:p>
          <a:p>
            <a:pPr>
              <a:defRPr sz="5200">
                <a:effectLst>
                  <a:outerShdw blurRad="50800" dist="63500" dir="5400000" rotWithShape="0">
                    <a:srgbClr val="000000"/>
                  </a:outerShdw>
                </a:effectLst>
              </a:defRPr>
            </a:pPr>
            <a:endParaRPr/>
          </a:p>
          <a:p>
            <a:pPr>
              <a:defRPr sz="5200">
                <a:effectLst>
                  <a:outerShdw blurRad="50800" dist="63500" dir="5400000" rotWithShape="0">
                    <a:srgbClr val="000000"/>
                  </a:outerShdw>
                </a:effectLst>
              </a:defRPr>
            </a:pPr>
            <a:r>
              <a:t>Architecture, Design or Development work can start when only a few functional requirements are understood</a:t>
            </a:r>
          </a:p>
          <a:p>
            <a:pPr>
              <a:defRPr sz="5200">
                <a:effectLst>
                  <a:outerShdw blurRad="50800" dist="63500" dir="5400000" rotWithShape="0">
                    <a:srgbClr val="000000"/>
                  </a:outerShdw>
                </a:effectLst>
              </a:defRPr>
            </a:pPr>
            <a:endParaRPr/>
          </a:p>
          <a:p>
            <a:pPr>
              <a:defRPr sz="5200">
                <a:effectLst>
                  <a:outerShdw blurRad="50800" dist="63500" dir="5400000" rotWithShape="0">
                    <a:srgbClr val="000000"/>
                  </a:outerShdw>
                </a:effectLst>
              </a:defRPr>
            </a:pPr>
            <a:r>
              <a:t>Beware - Requirements and the development work that they trigger can change, especially at the project’s start!</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201">
                                            <p:bg/>
                                          </p:spTgt>
                                        </p:tgtEl>
                                        <p:attrNameLst>
                                          <p:attrName>style.visibility</p:attrName>
                                        </p:attrNameLst>
                                      </p:cBhvr>
                                      <p:to>
                                        <p:strVal val="visible"/>
                                      </p:to>
                                    </p:set>
                                    <p:anim calcmode="lin" valueType="num">
                                      <p:cBhvr>
                                        <p:cTn id="7" dur="700" fill="hold"/>
                                        <p:tgtEl>
                                          <p:spTgt spid="1201">
                                            <p:bg/>
                                          </p:spTgt>
                                        </p:tgtEl>
                                        <p:attrNameLst>
                                          <p:attrName>ppt_w</p:attrName>
                                        </p:attrNameLst>
                                      </p:cBhvr>
                                      <p:tavLst>
                                        <p:tav tm="0">
                                          <p:val>
                                            <p:fltVal val="0"/>
                                          </p:val>
                                        </p:tav>
                                        <p:tav tm="100000">
                                          <p:val>
                                            <p:strVal val="#ppt_w"/>
                                          </p:val>
                                        </p:tav>
                                      </p:tavLst>
                                    </p:anim>
                                    <p:anim calcmode="lin" valueType="num">
                                      <p:cBhvr>
                                        <p:cTn id="8" dur="700" fill="hold"/>
                                        <p:tgtEl>
                                          <p:spTgt spid="1201">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201">
                                            <p:txEl>
                                              <p:pRg st="0" end="0"/>
                                            </p:txEl>
                                          </p:spTgt>
                                        </p:tgtEl>
                                        <p:attrNameLst>
                                          <p:attrName>style.visibility</p:attrName>
                                        </p:attrNameLst>
                                      </p:cBhvr>
                                      <p:to>
                                        <p:strVal val="visible"/>
                                      </p:to>
                                    </p:set>
                                    <p:anim calcmode="lin" valueType="num">
                                      <p:cBhvr>
                                        <p:cTn id="11" dur="700" fill="hold"/>
                                        <p:tgtEl>
                                          <p:spTgt spid="1201">
                                            <p:txEl>
                                              <p:pRg st="0" end="0"/>
                                            </p:txEl>
                                          </p:spTgt>
                                        </p:tgtEl>
                                        <p:attrNameLst>
                                          <p:attrName>ppt_w</p:attrName>
                                        </p:attrNameLst>
                                      </p:cBhvr>
                                      <p:tavLst>
                                        <p:tav tm="0">
                                          <p:val>
                                            <p:fltVal val="0"/>
                                          </p:val>
                                        </p:tav>
                                        <p:tav tm="100000">
                                          <p:val>
                                            <p:strVal val="#ppt_w"/>
                                          </p:val>
                                        </p:tav>
                                      </p:tavLst>
                                    </p:anim>
                                    <p:anim calcmode="lin" valueType="num">
                                      <p:cBhvr>
                                        <p:cTn id="12" dur="700" fill="hold"/>
                                        <p:tgtEl>
                                          <p:spTgt spid="1201">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700"/>
                            </p:stCondLst>
                            <p:childTnLst>
                              <p:par>
                                <p:cTn id="14" presetID="23" presetClass="entr" presetSubtype="16" fill="hold" grpId="1" nodeType="afterEffect">
                                  <p:stCondLst>
                                    <p:cond delay="0"/>
                                  </p:stCondLst>
                                  <p:iterate>
                                    <p:tmAbs val="0"/>
                                  </p:iterate>
                                  <p:childTnLst>
                                    <p:set>
                                      <p:cBhvr>
                                        <p:cTn id="15" fill="hold"/>
                                        <p:tgtEl>
                                          <p:spTgt spid="1201">
                                            <p:txEl>
                                              <p:pRg st="1" end="1"/>
                                            </p:txEl>
                                          </p:spTgt>
                                        </p:tgtEl>
                                        <p:attrNameLst>
                                          <p:attrName>style.visibility</p:attrName>
                                        </p:attrNameLst>
                                      </p:cBhvr>
                                      <p:to>
                                        <p:strVal val="visible"/>
                                      </p:to>
                                    </p:set>
                                    <p:anim calcmode="lin" valueType="num">
                                      <p:cBhvr>
                                        <p:cTn id="16" dur="700" fill="hold"/>
                                        <p:tgtEl>
                                          <p:spTgt spid="1201">
                                            <p:txEl>
                                              <p:pRg st="1" end="1"/>
                                            </p:txEl>
                                          </p:spTgt>
                                        </p:tgtEl>
                                        <p:attrNameLst>
                                          <p:attrName>ppt_w</p:attrName>
                                        </p:attrNameLst>
                                      </p:cBhvr>
                                      <p:tavLst>
                                        <p:tav tm="0">
                                          <p:val>
                                            <p:fltVal val="0"/>
                                          </p:val>
                                        </p:tav>
                                        <p:tav tm="100000">
                                          <p:val>
                                            <p:strVal val="#ppt_w"/>
                                          </p:val>
                                        </p:tav>
                                      </p:tavLst>
                                    </p:anim>
                                    <p:anim calcmode="lin" valueType="num">
                                      <p:cBhvr>
                                        <p:cTn id="17" dur="700" fill="hold"/>
                                        <p:tgtEl>
                                          <p:spTgt spid="1201">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1400"/>
                            </p:stCondLst>
                            <p:childTnLst>
                              <p:par>
                                <p:cTn id="19" presetID="23" presetClass="entr" presetSubtype="16" fill="hold" grpId="1" nodeType="afterEffect">
                                  <p:stCondLst>
                                    <p:cond delay="0"/>
                                  </p:stCondLst>
                                  <p:iterate>
                                    <p:tmAbs val="0"/>
                                  </p:iterate>
                                  <p:childTnLst>
                                    <p:set>
                                      <p:cBhvr>
                                        <p:cTn id="20" fill="hold"/>
                                        <p:tgtEl>
                                          <p:spTgt spid="1201">
                                            <p:txEl>
                                              <p:pRg st="2" end="2"/>
                                            </p:txEl>
                                          </p:spTgt>
                                        </p:tgtEl>
                                        <p:attrNameLst>
                                          <p:attrName>style.visibility</p:attrName>
                                        </p:attrNameLst>
                                      </p:cBhvr>
                                      <p:to>
                                        <p:strVal val="visible"/>
                                      </p:to>
                                    </p:set>
                                    <p:anim calcmode="lin" valueType="num">
                                      <p:cBhvr>
                                        <p:cTn id="21" dur="700" fill="hold"/>
                                        <p:tgtEl>
                                          <p:spTgt spid="1201">
                                            <p:txEl>
                                              <p:pRg st="2" end="2"/>
                                            </p:txEl>
                                          </p:spTgt>
                                        </p:tgtEl>
                                        <p:attrNameLst>
                                          <p:attrName>ppt_w</p:attrName>
                                        </p:attrNameLst>
                                      </p:cBhvr>
                                      <p:tavLst>
                                        <p:tav tm="0">
                                          <p:val>
                                            <p:fltVal val="0"/>
                                          </p:val>
                                        </p:tav>
                                        <p:tav tm="100000">
                                          <p:val>
                                            <p:strVal val="#ppt_w"/>
                                          </p:val>
                                        </p:tav>
                                      </p:tavLst>
                                    </p:anim>
                                    <p:anim calcmode="lin" valueType="num">
                                      <p:cBhvr>
                                        <p:cTn id="22" dur="700" fill="hold"/>
                                        <p:tgtEl>
                                          <p:spTgt spid="1201">
                                            <p:txEl>
                                              <p:pRg st="2" end="2"/>
                                            </p:txEl>
                                          </p:spTgt>
                                        </p:tgtEl>
                                        <p:attrNameLst>
                                          <p:attrName>ppt_h</p:attrName>
                                        </p:attrNameLst>
                                      </p:cBhvr>
                                      <p:tavLst>
                                        <p:tav tm="0">
                                          <p:val>
                                            <p:fltVal val="0"/>
                                          </p:val>
                                        </p:tav>
                                        <p:tav tm="100000">
                                          <p:val>
                                            <p:strVal val="#ppt_h"/>
                                          </p:val>
                                        </p:tav>
                                      </p:tavLst>
                                    </p:anim>
                                  </p:childTnLst>
                                </p:cTn>
                              </p:par>
                            </p:childTnLst>
                          </p:cTn>
                        </p:par>
                        <p:par>
                          <p:cTn id="23" fill="hold">
                            <p:stCondLst>
                              <p:cond delay="2100"/>
                            </p:stCondLst>
                            <p:childTnLst>
                              <p:par>
                                <p:cTn id="24" presetID="23" presetClass="entr" presetSubtype="16" fill="hold" grpId="1" nodeType="afterEffect">
                                  <p:stCondLst>
                                    <p:cond delay="0"/>
                                  </p:stCondLst>
                                  <p:iterate>
                                    <p:tmAbs val="0"/>
                                  </p:iterate>
                                  <p:childTnLst>
                                    <p:set>
                                      <p:cBhvr>
                                        <p:cTn id="25" fill="hold"/>
                                        <p:tgtEl>
                                          <p:spTgt spid="1201">
                                            <p:txEl>
                                              <p:pRg st="3" end="3"/>
                                            </p:txEl>
                                          </p:spTgt>
                                        </p:tgtEl>
                                        <p:attrNameLst>
                                          <p:attrName>style.visibility</p:attrName>
                                        </p:attrNameLst>
                                      </p:cBhvr>
                                      <p:to>
                                        <p:strVal val="visible"/>
                                      </p:to>
                                    </p:set>
                                    <p:anim calcmode="lin" valueType="num">
                                      <p:cBhvr>
                                        <p:cTn id="26" dur="700" fill="hold"/>
                                        <p:tgtEl>
                                          <p:spTgt spid="1201">
                                            <p:txEl>
                                              <p:pRg st="3" end="3"/>
                                            </p:txEl>
                                          </p:spTgt>
                                        </p:tgtEl>
                                        <p:attrNameLst>
                                          <p:attrName>ppt_w</p:attrName>
                                        </p:attrNameLst>
                                      </p:cBhvr>
                                      <p:tavLst>
                                        <p:tav tm="0">
                                          <p:val>
                                            <p:fltVal val="0"/>
                                          </p:val>
                                        </p:tav>
                                        <p:tav tm="100000">
                                          <p:val>
                                            <p:strVal val="#ppt_w"/>
                                          </p:val>
                                        </p:tav>
                                      </p:tavLst>
                                    </p:anim>
                                    <p:anim calcmode="lin" valueType="num">
                                      <p:cBhvr>
                                        <p:cTn id="27" dur="700" fill="hold"/>
                                        <p:tgtEl>
                                          <p:spTgt spid="1201">
                                            <p:txEl>
                                              <p:pRg st="3" end="3"/>
                                            </p:txEl>
                                          </p:spTgt>
                                        </p:tgtEl>
                                        <p:attrNameLst>
                                          <p:attrName>ppt_h</p:attrName>
                                        </p:attrNameLst>
                                      </p:cBhvr>
                                      <p:tavLst>
                                        <p:tav tm="0">
                                          <p:val>
                                            <p:fltVal val="0"/>
                                          </p:val>
                                        </p:tav>
                                        <p:tav tm="100000">
                                          <p:val>
                                            <p:strVal val="#ppt_h"/>
                                          </p:val>
                                        </p:tav>
                                      </p:tavLst>
                                    </p:anim>
                                  </p:childTnLst>
                                </p:cTn>
                              </p:par>
                            </p:childTnLst>
                          </p:cTn>
                        </p:par>
                        <p:par>
                          <p:cTn id="28" fill="hold">
                            <p:stCondLst>
                              <p:cond delay="2800"/>
                            </p:stCondLst>
                            <p:childTnLst>
                              <p:par>
                                <p:cTn id="29" presetID="23" presetClass="entr" presetSubtype="16" fill="hold" grpId="1" nodeType="afterEffect">
                                  <p:stCondLst>
                                    <p:cond delay="0"/>
                                  </p:stCondLst>
                                  <p:iterate>
                                    <p:tmAbs val="0"/>
                                  </p:iterate>
                                  <p:childTnLst>
                                    <p:set>
                                      <p:cBhvr>
                                        <p:cTn id="30" fill="hold"/>
                                        <p:tgtEl>
                                          <p:spTgt spid="1201">
                                            <p:txEl>
                                              <p:pRg st="4" end="4"/>
                                            </p:txEl>
                                          </p:spTgt>
                                        </p:tgtEl>
                                        <p:attrNameLst>
                                          <p:attrName>style.visibility</p:attrName>
                                        </p:attrNameLst>
                                      </p:cBhvr>
                                      <p:to>
                                        <p:strVal val="visible"/>
                                      </p:to>
                                    </p:set>
                                    <p:anim calcmode="lin" valueType="num">
                                      <p:cBhvr>
                                        <p:cTn id="31" dur="700" fill="hold"/>
                                        <p:tgtEl>
                                          <p:spTgt spid="1201">
                                            <p:txEl>
                                              <p:pRg st="4" end="4"/>
                                            </p:txEl>
                                          </p:spTgt>
                                        </p:tgtEl>
                                        <p:attrNameLst>
                                          <p:attrName>ppt_w</p:attrName>
                                        </p:attrNameLst>
                                      </p:cBhvr>
                                      <p:tavLst>
                                        <p:tav tm="0">
                                          <p:val>
                                            <p:fltVal val="0"/>
                                          </p:val>
                                        </p:tav>
                                        <p:tav tm="100000">
                                          <p:val>
                                            <p:strVal val="#ppt_w"/>
                                          </p:val>
                                        </p:tav>
                                      </p:tavLst>
                                    </p:anim>
                                    <p:anim calcmode="lin" valueType="num">
                                      <p:cBhvr>
                                        <p:cTn id="32" dur="700" fill="hold"/>
                                        <p:tgtEl>
                                          <p:spTgt spid="120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1" grpId="1" build="p" bldLvl="5" animBg="1"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204"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205"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20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69</a:t>
            </a:fld>
            <a:endParaRPr/>
          </a:p>
        </p:txBody>
      </p:sp>
      <p:sp>
        <p:nvSpPr>
          <p:cNvPr id="1207"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208"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209"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210" name="Requirements will ultimately be recorded and stored with their attributes in a repository…"/>
          <p:cNvSpPr txBox="1"/>
          <p:nvPr/>
        </p:nvSpPr>
        <p:spPr>
          <a:xfrm>
            <a:off x="3635026" y="4028942"/>
            <a:ext cx="17113948" cy="7302977"/>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marL="833437" indent="-833437" algn="l">
              <a:buSzPct val="145000"/>
              <a:buChar char="•"/>
              <a:defRPr sz="6000"/>
            </a:pPr>
            <a:r>
              <a:t>Requirements will ultimately be recorded and stored with their attributes in a repository</a:t>
            </a:r>
          </a:p>
          <a:p>
            <a:pPr marL="833437" indent="-833437" algn="l">
              <a:buSzPct val="145000"/>
              <a:buChar char="•"/>
              <a:defRPr sz="6000"/>
            </a:pPr>
            <a:endParaRPr/>
          </a:p>
          <a:p>
            <a:pPr marL="833437" indent="-833437" algn="l">
              <a:buSzPct val="145000"/>
              <a:buChar char="•"/>
              <a:defRPr sz="6000"/>
            </a:pPr>
            <a:r>
              <a:t>Requirements should be organized in a way that helps engineers, testers, quality assurance experts and other stakeholders do their work</a:t>
            </a:r>
          </a:p>
        </p:txBody>
      </p:sp>
      <p:sp>
        <p:nvSpPr>
          <p:cNvPr id="1211"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257"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258"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259" name="Slide Number"/>
          <p:cNvSpPr txBox="1">
            <a:spLocks noGrp="1"/>
          </p:cNvSpPr>
          <p:nvPr>
            <p:ph type="sldNum" sz="quarter" idx="2"/>
          </p:nvPr>
        </p:nvSpPr>
        <p:spPr>
          <a:xfrm>
            <a:off x="23206738" y="12981426"/>
            <a:ext cx="257176" cy="3714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260"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261"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26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263" name="Customer Acceptance Tests, Product Validation and System Verification are all based on meeting requirements…"/>
          <p:cNvSpPr txBox="1"/>
          <p:nvPr/>
        </p:nvSpPr>
        <p:spPr>
          <a:xfrm>
            <a:off x="2872895" y="4740807"/>
            <a:ext cx="18638210" cy="7085817"/>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lnSpcReduction="10000"/>
          </a:bodyPr>
          <a:lstStyle/>
          <a:p>
            <a:pPr marL="779541" indent="-779541" algn="l" defTabSz="755808">
              <a:buSzPct val="145000"/>
              <a:buChar char="•"/>
              <a:defRPr sz="5244"/>
            </a:pPr>
            <a:r>
              <a:t>Customer Acceptance Tests, Product Validation and System Verification are all based on meeting requirements</a:t>
            </a:r>
          </a:p>
          <a:p>
            <a:pPr marL="779541" indent="-779541" algn="l" defTabSz="755808">
              <a:buSzPct val="145000"/>
              <a:buChar char="•"/>
              <a:defRPr sz="5244"/>
            </a:pPr>
            <a:endParaRPr/>
          </a:p>
          <a:p>
            <a:pPr marL="779541" indent="-779541" algn="l" defTabSz="755808">
              <a:buSzPct val="145000"/>
              <a:buChar char="•"/>
              <a:defRPr sz="5244"/>
            </a:pPr>
            <a:r>
              <a:t>This presentation deals with a more intensive, rigorous environment intended to develop large medical devices</a:t>
            </a:r>
          </a:p>
          <a:p>
            <a:pPr marL="1597421" lvl="2" indent="-779541" algn="l" defTabSz="755808">
              <a:buSzPct val="145000"/>
              <a:buChar char="•"/>
              <a:defRPr sz="5244"/>
            </a:pPr>
            <a:r>
              <a:t>Smaller projects or those for an unregulated industry will still benefit from many of these ideas</a:t>
            </a:r>
          </a:p>
          <a:p>
            <a:pPr marL="1597421" lvl="2" indent="-779541" algn="l" defTabSz="755808">
              <a:buSzPct val="145000"/>
              <a:buChar char="•"/>
              <a:defRPr sz="5244"/>
            </a:pPr>
            <a:endParaRPr/>
          </a:p>
          <a:p>
            <a:pPr lvl="2" indent="0" defTabSz="755808">
              <a:defRPr sz="5888"/>
            </a:pPr>
            <a:r>
              <a:t>Good Management Practices, Good Engineering Practices</a:t>
            </a:r>
          </a:p>
        </p:txBody>
      </p:sp>
      <p:sp>
        <p:nvSpPr>
          <p:cNvPr id="264" name="Why Are Requirements So Important?"/>
          <p:cNvSpPr txBox="1">
            <a:spLocks noGrp="1"/>
          </p:cNvSpPr>
          <p:nvPr>
            <p:ph type="title"/>
          </p:nvPr>
        </p:nvSpPr>
        <p:spPr>
          <a:xfrm>
            <a:off x="2090042" y="2126762"/>
            <a:ext cx="20203916" cy="1459244"/>
          </a:xfrm>
          <a:prstGeom prst="rect">
            <a:avLst/>
          </a:prstGeom>
        </p:spPr>
        <p:txBody>
          <a:bodyPr>
            <a:normAutofit fontScale="90000"/>
          </a:bodyPr>
          <a:lstStyle>
            <a:lvl1pPr defTabSz="624363">
              <a:defRPr sz="9120"/>
            </a:lvl1pPr>
          </a:lstStyle>
          <a:p>
            <a:r>
              <a:t>Why Are Requirements So Important?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214"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215"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2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70</a:t>
            </a:fld>
            <a:endParaRPr/>
          </a:p>
        </p:txBody>
      </p:sp>
      <p:sp>
        <p:nvSpPr>
          <p:cNvPr id="1217"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218"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219"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220" name="Modern software tools will generate documents (artifacts) based on the repository content…"/>
          <p:cNvSpPr txBox="1"/>
          <p:nvPr/>
        </p:nvSpPr>
        <p:spPr>
          <a:xfrm>
            <a:off x="3635026" y="4028942"/>
            <a:ext cx="17113948" cy="7302977"/>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lnSpcReduction="10000"/>
          </a:bodyPr>
          <a:lstStyle/>
          <a:p>
            <a:pPr marL="833437" indent="-833437" algn="l">
              <a:buSzPct val="145000"/>
              <a:buChar char="•"/>
              <a:defRPr sz="6000"/>
            </a:pPr>
            <a:r>
              <a:t>Modern software tools will generate documents (artifacts) based on the repository content</a:t>
            </a:r>
          </a:p>
          <a:p>
            <a:pPr marL="833437" indent="-833437" algn="l">
              <a:buSzPct val="145000"/>
              <a:buChar char="•"/>
              <a:defRPr sz="6000"/>
            </a:pPr>
            <a:endParaRPr/>
          </a:p>
          <a:p>
            <a:pPr marL="833437" indent="-833437" algn="l">
              <a:buSzPct val="145000"/>
              <a:buChar char="•"/>
              <a:defRPr sz="6000"/>
            </a:pPr>
            <a:r>
              <a:t>They will also provide version control for each requirement</a:t>
            </a:r>
          </a:p>
          <a:p>
            <a:pPr marL="833437" indent="-833437" algn="l">
              <a:buSzPct val="145000"/>
              <a:buChar char="•"/>
              <a:defRPr sz="6000"/>
            </a:pPr>
            <a:endParaRPr/>
          </a:p>
          <a:p>
            <a:pPr marL="833437" indent="-833437" algn="l">
              <a:buSzPct val="145000"/>
              <a:buChar char="•"/>
              <a:defRPr sz="6000"/>
            </a:pPr>
            <a:r>
              <a:t>These tools can also provide stakeholders with custom views of the requirements</a:t>
            </a:r>
          </a:p>
        </p:txBody>
      </p:sp>
      <p:sp>
        <p:nvSpPr>
          <p:cNvPr id="1221"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224"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225"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22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71</a:t>
            </a:fld>
            <a:endParaRPr/>
          </a:p>
        </p:txBody>
      </p:sp>
      <p:sp>
        <p:nvSpPr>
          <p:cNvPr id="1227"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228"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229"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230" name="Requirements Repository"/>
          <p:cNvSpPr/>
          <p:nvPr/>
        </p:nvSpPr>
        <p:spPr>
          <a:xfrm>
            <a:off x="9264474" y="4363828"/>
            <a:ext cx="5855052" cy="2837254"/>
          </a:xfrm>
          <a:prstGeom prst="roundRect">
            <a:avLst>
              <a:gd name="adj" fmla="val 11175"/>
            </a:avLst>
          </a:prstGeom>
          <a:gradFill>
            <a:gsLst>
              <a:gs pos="0">
                <a:srgbClr val="011993"/>
              </a:gs>
              <a:gs pos="34715">
                <a:srgbClr val="0326C9"/>
              </a:gs>
              <a:gs pos="100000">
                <a:srgbClr val="0433FF"/>
              </a:gs>
            </a:gsLst>
            <a:lin ang="16200000"/>
          </a:gradFill>
          <a:ln w="12700">
            <a:solidFill>
              <a:srgbClr val="5E5E5E"/>
            </a:solidFill>
            <a:miter lim="400000"/>
          </a:ln>
          <a:effectLst>
            <a:outerShdw blurRad="101600" dist="25400" dir="288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584200">
              <a:defRPr sz="6400">
                <a:effectLst>
                  <a:outerShdw blurRad="25400" dist="12700" dir="16200000" rotWithShape="0">
                    <a:srgbClr val="000000">
                      <a:alpha val="50000"/>
                    </a:srgbClr>
                  </a:outerShdw>
                </a:effectLst>
              </a:defRPr>
            </a:lvl1pPr>
          </a:lstStyle>
          <a:p>
            <a:r>
              <a:t>Requirements Repository</a:t>
            </a:r>
          </a:p>
        </p:txBody>
      </p:sp>
      <p:sp>
        <p:nvSpPr>
          <p:cNvPr id="1231" name="Line"/>
          <p:cNvSpPr/>
          <p:nvPr/>
        </p:nvSpPr>
        <p:spPr>
          <a:xfrm flipH="1">
            <a:off x="5625126" y="5782454"/>
            <a:ext cx="3311748" cy="1"/>
          </a:xfrm>
          <a:prstGeom prst="line">
            <a:avLst/>
          </a:prstGeom>
          <a:ln w="63500">
            <a:solidFill>
              <a:srgbClr val="00F900"/>
            </a:solidFill>
            <a:miter lim="400000"/>
            <a:headEnd type="stealth"/>
          </a:ln>
          <a:effectLst>
            <a:outerShdw blurRad="101600" dist="25400" dir="3240000" rotWithShape="0">
              <a:srgbClr val="424242">
                <a:alpha val="75000"/>
              </a:srgbClr>
            </a:outerShdw>
          </a:effectLst>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1232" name="Entry"/>
          <p:cNvSpPr/>
          <p:nvPr/>
        </p:nvSpPr>
        <p:spPr>
          <a:xfrm>
            <a:off x="5768372" y="4889773"/>
            <a:ext cx="1407193" cy="825501"/>
          </a:xfrm>
          <a:prstGeom prst="rect">
            <a:avLst/>
          </a:prstGeom>
          <a:ln w="12700">
            <a:miter lim="400000"/>
          </a:ln>
          <a:effectLst>
            <a:outerShdw blurRad="12700" dist="12700" rotWithShape="0">
              <a:srgbClr val="424242"/>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584200">
              <a:defRPr sz="5000" spc="-66"/>
            </a:lvl1pPr>
          </a:lstStyle>
          <a:p>
            <a:r>
              <a:t>Entry</a:t>
            </a:r>
          </a:p>
        </p:txBody>
      </p:sp>
      <p:sp>
        <p:nvSpPr>
          <p:cNvPr id="1233" name="Line"/>
          <p:cNvSpPr/>
          <p:nvPr/>
        </p:nvSpPr>
        <p:spPr>
          <a:xfrm flipV="1">
            <a:off x="7006113" y="7157086"/>
            <a:ext cx="2069288" cy="898748"/>
          </a:xfrm>
          <a:prstGeom prst="line">
            <a:avLst/>
          </a:prstGeom>
          <a:ln w="63500">
            <a:solidFill>
              <a:srgbClr val="00F900"/>
            </a:solidFill>
            <a:miter lim="400000"/>
            <a:headEnd type="stealth"/>
          </a:ln>
          <a:effectLst>
            <a:outerShdw blurRad="101600" dist="25400" dir="3240000" rotWithShape="0">
              <a:srgbClr val="424242">
                <a:alpha val="75000"/>
              </a:srgbClr>
            </a:outerShdw>
          </a:effectLst>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1234" name="View for QA"/>
          <p:cNvSpPr/>
          <p:nvPr/>
        </p:nvSpPr>
        <p:spPr>
          <a:xfrm>
            <a:off x="6500011" y="8237354"/>
            <a:ext cx="2648513" cy="1549401"/>
          </a:xfrm>
          <a:prstGeom prst="rect">
            <a:avLst/>
          </a:prstGeom>
          <a:ln w="12700">
            <a:miter lim="400000"/>
          </a:ln>
          <a:effectLst>
            <a:outerShdw blurRad="12700" dist="12700" rotWithShape="0">
              <a:srgbClr val="424242"/>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584200">
              <a:defRPr sz="5000" spc="-66"/>
            </a:pPr>
            <a:r>
              <a:t>View for</a:t>
            </a:r>
            <a:br/>
            <a:r>
              <a:t>QA</a:t>
            </a:r>
          </a:p>
        </p:txBody>
      </p:sp>
      <p:pic>
        <p:nvPicPr>
          <p:cNvPr id="1235" name="AA044539.png" descr="AA044539.png"/>
          <p:cNvPicPr>
            <a:picLocks noChangeAspect="1"/>
          </p:cNvPicPr>
          <p:nvPr/>
        </p:nvPicPr>
        <p:blipFill>
          <a:blip r:embed="rId3">
            <a:extLst/>
          </a:blip>
          <a:stretch>
            <a:fillRect/>
          </a:stretch>
        </p:blipFill>
        <p:spPr>
          <a:xfrm flipH="1">
            <a:off x="3039004" y="2938873"/>
            <a:ext cx="2816068" cy="4727301"/>
          </a:xfrm>
          <a:prstGeom prst="rect">
            <a:avLst/>
          </a:prstGeom>
          <a:ln w="12700">
            <a:miter lim="400000"/>
          </a:ln>
          <a:effectLst>
            <a:outerShdw blurRad="101600" dist="25400" dir="2880000" rotWithShape="0">
              <a:srgbClr val="000000">
                <a:alpha val="75000"/>
              </a:srgbClr>
            </a:outerShdw>
          </a:effectLst>
        </p:spPr>
      </p:pic>
      <p:pic>
        <p:nvPicPr>
          <p:cNvPr id="1236" name="BU003715.png" descr="BU003715.png"/>
          <p:cNvPicPr>
            <a:picLocks noChangeAspect="1"/>
          </p:cNvPicPr>
          <p:nvPr/>
        </p:nvPicPr>
        <p:blipFill>
          <a:blip r:embed="rId4">
            <a:extLst/>
          </a:blip>
          <a:stretch>
            <a:fillRect/>
          </a:stretch>
        </p:blipFill>
        <p:spPr>
          <a:xfrm>
            <a:off x="4412662" y="7236843"/>
            <a:ext cx="1961516" cy="4887084"/>
          </a:xfrm>
          <a:prstGeom prst="rect">
            <a:avLst/>
          </a:prstGeom>
          <a:ln w="12700">
            <a:miter lim="400000"/>
          </a:ln>
          <a:effectLst>
            <a:outerShdw blurRad="101600" dist="25400" dir="2880000" rotWithShape="0">
              <a:srgbClr val="000000">
                <a:alpha val="75000"/>
              </a:srgbClr>
            </a:outerShdw>
          </a:effectLst>
        </p:spPr>
      </p:pic>
      <p:pic>
        <p:nvPicPr>
          <p:cNvPr id="1237" name="BU001302.png" descr="BU001302.png"/>
          <p:cNvPicPr>
            <a:picLocks noChangeAspect="1"/>
          </p:cNvPicPr>
          <p:nvPr/>
        </p:nvPicPr>
        <p:blipFill>
          <a:blip r:embed="rId5">
            <a:extLst/>
          </a:blip>
          <a:stretch>
            <a:fillRect/>
          </a:stretch>
        </p:blipFill>
        <p:spPr>
          <a:xfrm>
            <a:off x="9776891" y="8276153"/>
            <a:ext cx="2387117" cy="4948193"/>
          </a:xfrm>
          <a:prstGeom prst="rect">
            <a:avLst/>
          </a:prstGeom>
          <a:ln w="12700">
            <a:miter lim="400000"/>
          </a:ln>
          <a:effectLst>
            <a:outerShdw blurRad="101600" dist="25400" dir="2880000" rotWithShape="0">
              <a:srgbClr val="000000">
                <a:alpha val="75000"/>
              </a:srgbClr>
            </a:outerShdw>
          </a:effectLst>
        </p:spPr>
      </p:pic>
      <p:sp>
        <p:nvSpPr>
          <p:cNvPr id="1238" name="Line"/>
          <p:cNvSpPr/>
          <p:nvPr/>
        </p:nvSpPr>
        <p:spPr>
          <a:xfrm flipV="1">
            <a:off x="11897227" y="7549420"/>
            <a:ext cx="822684" cy="1291454"/>
          </a:xfrm>
          <a:prstGeom prst="line">
            <a:avLst/>
          </a:prstGeom>
          <a:ln w="63500">
            <a:solidFill>
              <a:srgbClr val="00F900"/>
            </a:solidFill>
            <a:miter lim="400000"/>
            <a:headEnd type="stealth"/>
          </a:ln>
          <a:effectLst>
            <a:outerShdw blurRad="101600" dist="25400" dir="3240000" rotWithShape="0">
              <a:srgbClr val="424242">
                <a:alpha val="75000"/>
              </a:srgbClr>
            </a:outerShdw>
          </a:effectLst>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1239" name="View for Service"/>
          <p:cNvSpPr/>
          <p:nvPr/>
        </p:nvSpPr>
        <p:spPr>
          <a:xfrm>
            <a:off x="16324972" y="8905685"/>
            <a:ext cx="3311749" cy="1549401"/>
          </a:xfrm>
          <a:prstGeom prst="rect">
            <a:avLst/>
          </a:prstGeom>
          <a:ln w="12700">
            <a:miter lim="400000"/>
          </a:ln>
          <a:effectLst>
            <a:outerShdw blurRad="12700" dist="12700" rotWithShape="0">
              <a:srgbClr val="424242"/>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584200">
              <a:defRPr sz="5000" spc="-66"/>
            </a:pPr>
            <a:r>
              <a:t>View for</a:t>
            </a:r>
            <a:br/>
            <a:r>
              <a:t>Service</a:t>
            </a:r>
          </a:p>
        </p:txBody>
      </p:sp>
      <p:pic>
        <p:nvPicPr>
          <p:cNvPr id="1240" name="AA053840.png" descr="AA053840.png"/>
          <p:cNvPicPr>
            <a:picLocks noChangeAspect="1"/>
          </p:cNvPicPr>
          <p:nvPr/>
        </p:nvPicPr>
        <p:blipFill>
          <a:blip r:embed="rId6">
            <a:extLst/>
          </a:blip>
          <a:stretch>
            <a:fillRect/>
          </a:stretch>
        </p:blipFill>
        <p:spPr>
          <a:xfrm>
            <a:off x="19157869" y="7506723"/>
            <a:ext cx="1641755" cy="4887084"/>
          </a:xfrm>
          <a:prstGeom prst="rect">
            <a:avLst/>
          </a:prstGeom>
          <a:ln w="12700">
            <a:miter lim="400000"/>
          </a:ln>
          <a:effectLst>
            <a:outerShdw blurRad="101600" dist="25400" dir="2880000" rotWithShape="0">
              <a:srgbClr val="000000">
                <a:alpha val="75000"/>
              </a:srgbClr>
            </a:outerShdw>
          </a:effectLst>
        </p:spPr>
      </p:pic>
      <p:sp>
        <p:nvSpPr>
          <p:cNvPr id="1241" name="View for Engineering"/>
          <p:cNvSpPr/>
          <p:nvPr/>
        </p:nvSpPr>
        <p:spPr>
          <a:xfrm>
            <a:off x="11713074" y="7978904"/>
            <a:ext cx="4120348" cy="1549401"/>
          </a:xfrm>
          <a:prstGeom prst="rect">
            <a:avLst/>
          </a:prstGeom>
          <a:ln w="12700">
            <a:miter lim="400000"/>
          </a:ln>
          <a:effectLst>
            <a:outerShdw blurRad="12700" dist="12700" rotWithShape="0">
              <a:srgbClr val="424242"/>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584200">
              <a:defRPr sz="5000" spc="-66"/>
            </a:pPr>
            <a:r>
              <a:t>View for</a:t>
            </a:r>
            <a:br/>
            <a:r>
              <a:t>Engineering</a:t>
            </a:r>
          </a:p>
        </p:txBody>
      </p:sp>
      <p:sp>
        <p:nvSpPr>
          <p:cNvPr id="1242" name="Line"/>
          <p:cNvSpPr/>
          <p:nvPr/>
        </p:nvSpPr>
        <p:spPr>
          <a:xfrm flipH="1" flipV="1">
            <a:off x="15282695" y="7174434"/>
            <a:ext cx="3425684" cy="1709751"/>
          </a:xfrm>
          <a:prstGeom prst="line">
            <a:avLst/>
          </a:prstGeom>
          <a:ln w="63500">
            <a:solidFill>
              <a:srgbClr val="00F900"/>
            </a:solidFill>
            <a:miter lim="400000"/>
            <a:headEnd type="stealth"/>
          </a:ln>
          <a:effectLst>
            <a:outerShdw blurRad="101600" dist="25400" dir="3240000" rotWithShape="0">
              <a:srgbClr val="424242">
                <a:alpha val="75000"/>
              </a:srgbClr>
            </a:outerShdw>
          </a:effectLst>
        </p:spPr>
        <p:txBody>
          <a:bodyPr lIns="0" tIns="0" rIns="0" bIns="0"/>
          <a:lstStyle/>
          <a:p>
            <a:pPr algn="l" defTabSz="457200">
              <a:defRPr sz="1200">
                <a:solidFill>
                  <a:srgbClr val="000000"/>
                </a:solidFill>
                <a:latin typeface="Helvetica"/>
                <a:ea typeface="Helvetica"/>
                <a:cs typeface="Helvetica"/>
                <a:sym typeface="Helvetica"/>
              </a:defRPr>
            </a:pPr>
            <a:endParaRPr/>
          </a:p>
        </p:txBody>
      </p:sp>
      <p:pic>
        <p:nvPicPr>
          <p:cNvPr id="1243" name="AA049887.png" descr="AA049887.png"/>
          <p:cNvPicPr>
            <a:picLocks noChangeAspect="1"/>
          </p:cNvPicPr>
          <p:nvPr/>
        </p:nvPicPr>
        <p:blipFill>
          <a:blip r:embed="rId7">
            <a:extLst/>
          </a:blip>
          <a:stretch>
            <a:fillRect/>
          </a:stretch>
        </p:blipFill>
        <p:spPr>
          <a:xfrm>
            <a:off x="21648202" y="2522735"/>
            <a:ext cx="1484902" cy="4664229"/>
          </a:xfrm>
          <a:prstGeom prst="rect">
            <a:avLst/>
          </a:prstGeom>
          <a:ln w="12700">
            <a:miter lim="400000"/>
          </a:ln>
          <a:effectLst>
            <a:outerShdw blurRad="101600" dist="25400" dir="2880000" rotWithShape="0">
              <a:srgbClr val="000000">
                <a:alpha val="75000"/>
              </a:srgbClr>
            </a:outerShdw>
          </a:effectLst>
        </p:spPr>
      </p:pic>
      <p:sp>
        <p:nvSpPr>
          <p:cNvPr id="1244" name="View for Document Control"/>
          <p:cNvSpPr/>
          <p:nvPr/>
        </p:nvSpPr>
        <p:spPr>
          <a:xfrm>
            <a:off x="16928358" y="4838388"/>
            <a:ext cx="4876568" cy="1549401"/>
          </a:xfrm>
          <a:prstGeom prst="rect">
            <a:avLst/>
          </a:prstGeom>
          <a:ln w="12700">
            <a:miter lim="400000"/>
          </a:ln>
          <a:effectLst>
            <a:outerShdw blurRad="12700" dist="12700" rotWithShape="0">
              <a:srgbClr val="424242"/>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584200">
              <a:defRPr sz="5000" spc="-66"/>
            </a:pPr>
            <a:r>
              <a:t>View for</a:t>
            </a:r>
            <a:br/>
            <a:r>
              <a:t>Document Control</a:t>
            </a:r>
          </a:p>
        </p:txBody>
      </p:sp>
      <p:sp>
        <p:nvSpPr>
          <p:cNvPr id="1245" name="Line"/>
          <p:cNvSpPr/>
          <p:nvPr/>
        </p:nvSpPr>
        <p:spPr>
          <a:xfrm flipH="1">
            <a:off x="15787197" y="4536982"/>
            <a:ext cx="5558549" cy="700370"/>
          </a:xfrm>
          <a:prstGeom prst="line">
            <a:avLst/>
          </a:prstGeom>
          <a:ln w="63500">
            <a:solidFill>
              <a:srgbClr val="00F900"/>
            </a:solidFill>
            <a:miter lim="400000"/>
            <a:headEnd type="stealth"/>
          </a:ln>
          <a:effectLst>
            <a:outerShdw blurRad="101600" dist="25400" dir="3240000" rotWithShape="0">
              <a:srgbClr val="424242">
                <a:alpha val="75000"/>
              </a:srgbClr>
            </a:outerShdw>
          </a:effectLst>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1246"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249"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250"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25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72</a:t>
            </a:fld>
            <a:endParaRPr/>
          </a:p>
        </p:txBody>
      </p:sp>
      <p:sp>
        <p:nvSpPr>
          <p:cNvPr id="1252"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253"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254" name="Some projects need to maintain other requirements-related information which is not specific to any single requirement"/>
          <p:cNvSpPr txBox="1">
            <a:spLocks noGrp="1"/>
          </p:cNvSpPr>
          <p:nvPr>
            <p:ph type="body" sz="quarter" idx="1"/>
          </p:nvPr>
        </p:nvSpPr>
        <p:spPr>
          <a:xfrm>
            <a:off x="2716206" y="4244665"/>
            <a:ext cx="19111947" cy="2191348"/>
          </a:xfrm>
          <a:prstGeom prst="rect">
            <a:avLst/>
          </a:prstGeom>
          <a:effectLst>
            <a:outerShdw blurRad="50800" dist="63500" dir="5400000" rotWithShape="0">
              <a:srgbClr val="000000"/>
            </a:outerShdw>
          </a:effectLst>
        </p:spPr>
        <p:txBody>
          <a:bodyPr/>
          <a:lstStyle>
            <a:lvl1pPr algn="l">
              <a:defRPr sz="5200"/>
            </a:lvl1pPr>
          </a:lstStyle>
          <a:p>
            <a:r>
              <a:t>Some projects need to maintain other requirements-related information which is not specific to any single requirement</a:t>
            </a:r>
          </a:p>
        </p:txBody>
      </p:sp>
      <p:sp>
        <p:nvSpPr>
          <p:cNvPr id="1255" name="Design Constraints"/>
          <p:cNvSpPr txBox="1"/>
          <p:nvPr/>
        </p:nvSpPr>
        <p:spPr>
          <a:xfrm>
            <a:off x="13260461" y="731063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200"/>
            </a:lvl1pPr>
          </a:lstStyle>
          <a:p>
            <a:r>
              <a:t>Design Constraints</a:t>
            </a:r>
          </a:p>
        </p:txBody>
      </p:sp>
      <p:sp>
        <p:nvSpPr>
          <p:cNvPr id="1256" name="Project Drivers"/>
          <p:cNvSpPr txBox="1"/>
          <p:nvPr/>
        </p:nvSpPr>
        <p:spPr>
          <a:xfrm>
            <a:off x="3998599" y="6268110"/>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200"/>
            </a:lvl1pPr>
          </a:lstStyle>
          <a:p>
            <a:r>
              <a:t>Project Drivers</a:t>
            </a:r>
          </a:p>
        </p:txBody>
      </p:sp>
      <p:sp>
        <p:nvSpPr>
          <p:cNvPr id="1257" name="Project Constraints"/>
          <p:cNvSpPr txBox="1"/>
          <p:nvPr/>
        </p:nvSpPr>
        <p:spPr>
          <a:xfrm>
            <a:off x="4984139" y="7310633"/>
            <a:ext cx="5591268"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200"/>
            </a:lvl1pPr>
          </a:lstStyle>
          <a:p>
            <a:r>
              <a:t>Project Constraints</a:t>
            </a:r>
          </a:p>
        </p:txBody>
      </p:sp>
      <p:sp>
        <p:nvSpPr>
          <p:cNvPr id="1258" name="Project Issues"/>
          <p:cNvSpPr txBox="1"/>
          <p:nvPr/>
        </p:nvSpPr>
        <p:spPr>
          <a:xfrm>
            <a:off x="11878957" y="6268110"/>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200"/>
            </a:lvl1pPr>
          </a:lstStyle>
          <a:p>
            <a:r>
              <a:t>Project Issues</a:t>
            </a:r>
          </a:p>
        </p:txBody>
      </p:sp>
      <p:sp>
        <p:nvSpPr>
          <p:cNvPr id="1259"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260"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
        <p:nvSpPr>
          <p:cNvPr id="1261" name="By keeping additional sections in the repository, more complete and useful documents can be generated"/>
          <p:cNvSpPr txBox="1"/>
          <p:nvPr/>
        </p:nvSpPr>
        <p:spPr>
          <a:xfrm>
            <a:off x="2716206" y="8386114"/>
            <a:ext cx="19111947" cy="2191348"/>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5200"/>
            </a:lvl1pPr>
          </a:lstStyle>
          <a:p>
            <a:r>
              <a:t>By keeping additional sections in the repository, more complete and useful documents can be generated</a:t>
            </a:r>
          </a:p>
        </p:txBody>
      </p:sp>
      <p:sp>
        <p:nvSpPr>
          <p:cNvPr id="1262" name="•"/>
          <p:cNvSpPr txBox="1"/>
          <p:nvPr/>
        </p:nvSpPr>
        <p:spPr>
          <a:xfrm>
            <a:off x="4798039" y="6138862"/>
            <a:ext cx="727076" cy="143827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9000"/>
            </a:lvl1pPr>
          </a:lstStyle>
          <a:p>
            <a:r>
              <a:t>•</a:t>
            </a:r>
          </a:p>
        </p:txBody>
      </p:sp>
      <p:sp>
        <p:nvSpPr>
          <p:cNvPr id="1263" name="•"/>
          <p:cNvSpPr txBox="1"/>
          <p:nvPr/>
        </p:nvSpPr>
        <p:spPr>
          <a:xfrm>
            <a:off x="4798039" y="7181385"/>
            <a:ext cx="727076" cy="143827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9000"/>
            </a:lvl1pPr>
          </a:lstStyle>
          <a:p>
            <a:r>
              <a:t>•</a:t>
            </a:r>
          </a:p>
        </p:txBody>
      </p:sp>
      <p:sp>
        <p:nvSpPr>
          <p:cNvPr id="1264" name="•"/>
          <p:cNvSpPr txBox="1"/>
          <p:nvPr/>
        </p:nvSpPr>
        <p:spPr>
          <a:xfrm>
            <a:off x="13078995" y="6138862"/>
            <a:ext cx="727076" cy="143827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9000"/>
            </a:lvl1pPr>
          </a:lstStyle>
          <a:p>
            <a:r>
              <a:t>•</a:t>
            </a:r>
          </a:p>
        </p:txBody>
      </p:sp>
      <p:sp>
        <p:nvSpPr>
          <p:cNvPr id="1265" name="•"/>
          <p:cNvSpPr txBox="1"/>
          <p:nvPr/>
        </p:nvSpPr>
        <p:spPr>
          <a:xfrm>
            <a:off x="13078995" y="7181385"/>
            <a:ext cx="727076" cy="143827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9000"/>
            </a:lvl1pPr>
          </a:lstStyle>
          <a:p>
            <a: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268"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269"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27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73</a:t>
            </a:fld>
            <a:endParaRPr/>
          </a:p>
        </p:txBody>
      </p:sp>
      <p:sp>
        <p:nvSpPr>
          <p:cNvPr id="1271"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272"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273" name="These categories ensure the requirements are grouped logically so engineers can easily find them and documents are easily maintained"/>
          <p:cNvSpPr txBox="1">
            <a:spLocks noGrp="1"/>
          </p:cNvSpPr>
          <p:nvPr>
            <p:ph type="body" sz="half" idx="1"/>
          </p:nvPr>
        </p:nvSpPr>
        <p:spPr>
          <a:xfrm>
            <a:off x="8610592" y="5092360"/>
            <a:ext cx="13484539" cy="6190125"/>
          </a:xfrm>
          <a:prstGeom prst="rect">
            <a:avLst/>
          </a:prstGeom>
          <a:effectLst>
            <a:outerShdw blurRad="50800" dist="63500" dir="5400000" rotWithShape="0">
              <a:srgbClr val="000000"/>
            </a:outerShdw>
          </a:effectLst>
        </p:spPr>
        <p:txBody>
          <a:bodyPr/>
          <a:lstStyle>
            <a:lvl1pPr algn="l">
              <a:defRPr sz="7200"/>
            </a:lvl1pPr>
          </a:lstStyle>
          <a:p>
            <a:r>
              <a:t>These categories ensure the requirements are grouped logically so engineers can easily find them and documents are easily maintained</a:t>
            </a:r>
          </a:p>
        </p:txBody>
      </p:sp>
      <p:sp>
        <p:nvSpPr>
          <p:cNvPr id="1274" name="Design Constraints"/>
          <p:cNvSpPr txBox="1"/>
          <p:nvPr/>
        </p:nvSpPr>
        <p:spPr>
          <a:xfrm>
            <a:off x="1989643" y="7829236"/>
            <a:ext cx="5591267"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Design Constraints</a:t>
            </a:r>
          </a:p>
        </p:txBody>
      </p:sp>
      <p:sp>
        <p:nvSpPr>
          <p:cNvPr id="1275" name="Project Drivers"/>
          <p:cNvSpPr txBox="1"/>
          <p:nvPr/>
        </p:nvSpPr>
        <p:spPr>
          <a:xfrm>
            <a:off x="1989643" y="879739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Project Drivers</a:t>
            </a:r>
          </a:p>
        </p:txBody>
      </p:sp>
      <p:sp>
        <p:nvSpPr>
          <p:cNvPr id="1276" name="Project Constraints"/>
          <p:cNvSpPr txBox="1"/>
          <p:nvPr/>
        </p:nvSpPr>
        <p:spPr>
          <a:xfrm>
            <a:off x="1989643" y="6861078"/>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Project Constraints</a:t>
            </a:r>
          </a:p>
        </p:txBody>
      </p:sp>
      <p:sp>
        <p:nvSpPr>
          <p:cNvPr id="1277" name="Project Issues"/>
          <p:cNvSpPr txBox="1"/>
          <p:nvPr/>
        </p:nvSpPr>
        <p:spPr>
          <a:xfrm>
            <a:off x="1989643" y="9765551"/>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Project Issues</a:t>
            </a:r>
          </a:p>
        </p:txBody>
      </p:sp>
      <p:sp>
        <p:nvSpPr>
          <p:cNvPr id="1278" name="Functional"/>
          <p:cNvSpPr txBox="1"/>
          <p:nvPr/>
        </p:nvSpPr>
        <p:spPr>
          <a:xfrm>
            <a:off x="1989643" y="492476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Functional</a:t>
            </a:r>
          </a:p>
        </p:txBody>
      </p:sp>
      <p:sp>
        <p:nvSpPr>
          <p:cNvPr id="1279" name="Non-Functional"/>
          <p:cNvSpPr txBox="1"/>
          <p:nvPr/>
        </p:nvSpPr>
        <p:spPr>
          <a:xfrm>
            <a:off x="1989643" y="5892920"/>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Non-Functional</a:t>
            </a:r>
          </a:p>
        </p:txBody>
      </p:sp>
      <p:pic>
        <p:nvPicPr>
          <p:cNvPr id="1280" name="Line Line" descr="Line Line"/>
          <p:cNvPicPr>
            <a:picLocks/>
          </p:cNvPicPr>
          <p:nvPr/>
        </p:nvPicPr>
        <p:blipFill>
          <a:blip r:embed="rId3">
            <a:extLst/>
          </a:blip>
          <a:stretch>
            <a:fillRect/>
          </a:stretch>
        </p:blipFill>
        <p:spPr>
          <a:xfrm rot="16200000">
            <a:off x="5000689" y="8050825"/>
            <a:ext cx="6190125" cy="101601"/>
          </a:xfrm>
          <a:prstGeom prst="rect">
            <a:avLst/>
          </a:prstGeom>
        </p:spPr>
      </p:pic>
      <p:sp>
        <p:nvSpPr>
          <p:cNvPr id="128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283"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286"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287"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28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74</a:t>
            </a:fld>
            <a:endParaRPr/>
          </a:p>
        </p:txBody>
      </p:sp>
      <p:sp>
        <p:nvSpPr>
          <p:cNvPr id="1289"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290"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291" name="They also make it easier to develop complete architectures and designs, development plans, good test plans and protocols.…"/>
          <p:cNvSpPr txBox="1">
            <a:spLocks noGrp="1"/>
          </p:cNvSpPr>
          <p:nvPr>
            <p:ph type="body" sz="half" idx="1"/>
          </p:nvPr>
        </p:nvSpPr>
        <p:spPr>
          <a:xfrm>
            <a:off x="8610592" y="5092360"/>
            <a:ext cx="12253761" cy="6190125"/>
          </a:xfrm>
          <a:prstGeom prst="rect">
            <a:avLst/>
          </a:prstGeom>
          <a:effectLst>
            <a:outerShdw blurRad="50800" dist="63500" dir="5400000" rotWithShape="0">
              <a:srgbClr val="000000"/>
            </a:outerShdw>
          </a:effectLst>
        </p:spPr>
        <p:txBody>
          <a:bodyPr/>
          <a:lstStyle/>
          <a:p>
            <a:pPr algn="l">
              <a:defRPr sz="7200"/>
            </a:pPr>
            <a:r>
              <a:t>They also make it easier to develop complete architectures and designs, development plans, good test plans and protocols.</a:t>
            </a:r>
          </a:p>
          <a:p>
            <a:pPr algn="l">
              <a:defRPr sz="7200"/>
            </a:pPr>
            <a:r>
              <a:t>All but the first two are optional.</a:t>
            </a:r>
          </a:p>
        </p:txBody>
      </p:sp>
      <p:sp>
        <p:nvSpPr>
          <p:cNvPr id="1292" name="Design Constraints"/>
          <p:cNvSpPr txBox="1"/>
          <p:nvPr/>
        </p:nvSpPr>
        <p:spPr>
          <a:xfrm>
            <a:off x="1989643" y="7829236"/>
            <a:ext cx="5591267"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Design Constraints</a:t>
            </a:r>
          </a:p>
        </p:txBody>
      </p:sp>
      <p:sp>
        <p:nvSpPr>
          <p:cNvPr id="1293" name="Project Drivers"/>
          <p:cNvSpPr txBox="1"/>
          <p:nvPr/>
        </p:nvSpPr>
        <p:spPr>
          <a:xfrm>
            <a:off x="1989643" y="879739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Project Drivers</a:t>
            </a:r>
          </a:p>
        </p:txBody>
      </p:sp>
      <p:sp>
        <p:nvSpPr>
          <p:cNvPr id="1294" name="Project Constraints"/>
          <p:cNvSpPr txBox="1"/>
          <p:nvPr/>
        </p:nvSpPr>
        <p:spPr>
          <a:xfrm>
            <a:off x="1989643" y="6861078"/>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Project Constraints</a:t>
            </a:r>
          </a:p>
        </p:txBody>
      </p:sp>
      <p:sp>
        <p:nvSpPr>
          <p:cNvPr id="1295" name="Project Issues"/>
          <p:cNvSpPr txBox="1"/>
          <p:nvPr/>
        </p:nvSpPr>
        <p:spPr>
          <a:xfrm>
            <a:off x="1989643" y="9765551"/>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Project Issues</a:t>
            </a:r>
          </a:p>
        </p:txBody>
      </p:sp>
      <p:sp>
        <p:nvSpPr>
          <p:cNvPr id="1296" name="Functional"/>
          <p:cNvSpPr txBox="1"/>
          <p:nvPr/>
        </p:nvSpPr>
        <p:spPr>
          <a:xfrm>
            <a:off x="1989643" y="492476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Functional</a:t>
            </a:r>
          </a:p>
        </p:txBody>
      </p:sp>
      <p:sp>
        <p:nvSpPr>
          <p:cNvPr id="1297" name="Non-Functional"/>
          <p:cNvSpPr txBox="1"/>
          <p:nvPr/>
        </p:nvSpPr>
        <p:spPr>
          <a:xfrm>
            <a:off x="1989643" y="5892920"/>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Non-Functional</a:t>
            </a:r>
          </a:p>
        </p:txBody>
      </p:sp>
      <p:pic>
        <p:nvPicPr>
          <p:cNvPr id="1298" name="Line Line" descr="Line Line"/>
          <p:cNvPicPr>
            <a:picLocks/>
          </p:cNvPicPr>
          <p:nvPr/>
        </p:nvPicPr>
        <p:blipFill>
          <a:blip r:embed="rId3">
            <a:extLst/>
          </a:blip>
          <a:stretch>
            <a:fillRect/>
          </a:stretch>
        </p:blipFill>
        <p:spPr>
          <a:xfrm rot="16200000">
            <a:off x="5000689" y="8050825"/>
            <a:ext cx="6190125" cy="101601"/>
          </a:xfrm>
          <a:prstGeom prst="rect">
            <a:avLst/>
          </a:prstGeom>
        </p:spPr>
      </p:pic>
      <p:sp>
        <p:nvSpPr>
          <p:cNvPr id="1300"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301"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304"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305"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30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75</a:t>
            </a:fld>
            <a:endParaRPr/>
          </a:p>
        </p:txBody>
      </p:sp>
      <p:sp>
        <p:nvSpPr>
          <p:cNvPr id="1307"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308"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309" name="The fundamental, essential subject matter of the product.  They describe what the product has to do or the processing actions it must take"/>
          <p:cNvSpPr txBox="1">
            <a:spLocks noGrp="1"/>
          </p:cNvSpPr>
          <p:nvPr>
            <p:ph type="body" sz="quarter" idx="1"/>
          </p:nvPr>
        </p:nvSpPr>
        <p:spPr>
          <a:xfrm>
            <a:off x="8610592" y="4695088"/>
            <a:ext cx="13282182" cy="3285397"/>
          </a:xfrm>
          <a:prstGeom prst="rect">
            <a:avLst/>
          </a:prstGeom>
          <a:effectLst>
            <a:outerShdw blurRad="50800" dist="63500" dir="5400000" rotWithShape="0">
              <a:srgbClr val="000000"/>
            </a:outerShdw>
          </a:effectLst>
        </p:spPr>
        <p:txBody>
          <a:bodyPr/>
          <a:lstStyle>
            <a:lvl1pPr algn="l" defTabSz="813315">
              <a:defRPr sz="5544"/>
            </a:lvl1pPr>
          </a:lstStyle>
          <a:p>
            <a:r>
              <a:t>The fundamental, essential subject matter of the product.  They describe what the product has to do or the processing actions it must take</a:t>
            </a:r>
          </a:p>
        </p:txBody>
      </p:sp>
      <p:sp>
        <p:nvSpPr>
          <p:cNvPr id="1310" name="Design Constraints"/>
          <p:cNvSpPr txBox="1"/>
          <p:nvPr/>
        </p:nvSpPr>
        <p:spPr>
          <a:xfrm>
            <a:off x="1989643" y="7829236"/>
            <a:ext cx="5591267"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Design Constraints</a:t>
            </a:r>
          </a:p>
        </p:txBody>
      </p:sp>
      <p:sp>
        <p:nvSpPr>
          <p:cNvPr id="1311" name="Project Drivers"/>
          <p:cNvSpPr txBox="1"/>
          <p:nvPr/>
        </p:nvSpPr>
        <p:spPr>
          <a:xfrm>
            <a:off x="1989643" y="879739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Project Drivers</a:t>
            </a:r>
          </a:p>
        </p:txBody>
      </p:sp>
      <p:sp>
        <p:nvSpPr>
          <p:cNvPr id="1312" name="Project Constraints"/>
          <p:cNvSpPr txBox="1"/>
          <p:nvPr/>
        </p:nvSpPr>
        <p:spPr>
          <a:xfrm>
            <a:off x="1989643" y="6861078"/>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Project Constraints</a:t>
            </a:r>
          </a:p>
        </p:txBody>
      </p:sp>
      <p:sp>
        <p:nvSpPr>
          <p:cNvPr id="1313" name="Project Issues"/>
          <p:cNvSpPr txBox="1"/>
          <p:nvPr/>
        </p:nvSpPr>
        <p:spPr>
          <a:xfrm>
            <a:off x="1989643" y="9765551"/>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Project Issues</a:t>
            </a:r>
          </a:p>
        </p:txBody>
      </p:sp>
      <p:sp>
        <p:nvSpPr>
          <p:cNvPr id="1314" name="Functional"/>
          <p:cNvSpPr txBox="1"/>
          <p:nvPr/>
        </p:nvSpPr>
        <p:spPr>
          <a:xfrm>
            <a:off x="1989643" y="492476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Functional</a:t>
            </a:r>
          </a:p>
        </p:txBody>
      </p:sp>
      <p:sp>
        <p:nvSpPr>
          <p:cNvPr id="1315" name="Non-Functional"/>
          <p:cNvSpPr txBox="1"/>
          <p:nvPr/>
        </p:nvSpPr>
        <p:spPr>
          <a:xfrm>
            <a:off x="1989643" y="5892920"/>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Non-Functional</a:t>
            </a:r>
          </a:p>
        </p:txBody>
      </p:sp>
      <p:pic>
        <p:nvPicPr>
          <p:cNvPr id="1316" name="Line Line" descr="Line Line"/>
          <p:cNvPicPr>
            <a:picLocks/>
          </p:cNvPicPr>
          <p:nvPr/>
        </p:nvPicPr>
        <p:blipFill>
          <a:blip r:embed="rId3">
            <a:extLst/>
          </a:blip>
          <a:stretch>
            <a:fillRect/>
          </a:stretch>
        </p:blipFill>
        <p:spPr>
          <a:xfrm rot="16200000">
            <a:off x="5000689" y="8050825"/>
            <a:ext cx="6190125" cy="101601"/>
          </a:xfrm>
          <a:prstGeom prst="rect">
            <a:avLst/>
          </a:prstGeom>
        </p:spPr>
      </p:pic>
      <p:sp>
        <p:nvSpPr>
          <p:cNvPr id="1318"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319"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322"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323"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32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76</a:t>
            </a:fld>
            <a:endParaRPr/>
          </a:p>
        </p:txBody>
      </p:sp>
      <p:sp>
        <p:nvSpPr>
          <p:cNvPr id="1325"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326"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327" name="The properties that the functions must have, such as performance, usability or security.  These are often referred to as qualities of the product."/>
          <p:cNvSpPr txBox="1">
            <a:spLocks noGrp="1"/>
          </p:cNvSpPr>
          <p:nvPr>
            <p:ph type="body" sz="quarter" idx="1"/>
          </p:nvPr>
        </p:nvSpPr>
        <p:spPr>
          <a:xfrm>
            <a:off x="8610592" y="5813929"/>
            <a:ext cx="13282182" cy="3627056"/>
          </a:xfrm>
          <a:prstGeom prst="rect">
            <a:avLst/>
          </a:prstGeom>
          <a:effectLst>
            <a:outerShdw blurRad="50800" dist="63500" dir="5400000" rotWithShape="0">
              <a:srgbClr val="000000"/>
            </a:outerShdw>
          </a:effectLst>
        </p:spPr>
        <p:txBody>
          <a:bodyPr/>
          <a:lstStyle>
            <a:lvl1pPr algn="l">
              <a:defRPr sz="5600"/>
            </a:lvl1pPr>
          </a:lstStyle>
          <a:p>
            <a:r>
              <a:t>The properties that the functions must have, such as performance, usability or security.  These are often referred to as qualities of the product.</a:t>
            </a:r>
          </a:p>
        </p:txBody>
      </p:sp>
      <p:sp>
        <p:nvSpPr>
          <p:cNvPr id="1328" name="Design Constraints"/>
          <p:cNvSpPr txBox="1"/>
          <p:nvPr/>
        </p:nvSpPr>
        <p:spPr>
          <a:xfrm>
            <a:off x="1989643" y="7829236"/>
            <a:ext cx="5591267"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Design Constraints</a:t>
            </a:r>
          </a:p>
        </p:txBody>
      </p:sp>
      <p:sp>
        <p:nvSpPr>
          <p:cNvPr id="1329" name="Project Drivers"/>
          <p:cNvSpPr txBox="1"/>
          <p:nvPr/>
        </p:nvSpPr>
        <p:spPr>
          <a:xfrm>
            <a:off x="1989643" y="879739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Project Drivers</a:t>
            </a:r>
          </a:p>
        </p:txBody>
      </p:sp>
      <p:sp>
        <p:nvSpPr>
          <p:cNvPr id="1330" name="Project Constraints"/>
          <p:cNvSpPr txBox="1"/>
          <p:nvPr/>
        </p:nvSpPr>
        <p:spPr>
          <a:xfrm>
            <a:off x="1989643" y="6861078"/>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Project Constraints</a:t>
            </a:r>
          </a:p>
        </p:txBody>
      </p:sp>
      <p:sp>
        <p:nvSpPr>
          <p:cNvPr id="1331" name="Project Issues"/>
          <p:cNvSpPr txBox="1"/>
          <p:nvPr/>
        </p:nvSpPr>
        <p:spPr>
          <a:xfrm>
            <a:off x="1989643" y="9765551"/>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Project Issues</a:t>
            </a:r>
          </a:p>
        </p:txBody>
      </p:sp>
      <p:sp>
        <p:nvSpPr>
          <p:cNvPr id="1332" name="Functional"/>
          <p:cNvSpPr txBox="1"/>
          <p:nvPr/>
        </p:nvSpPr>
        <p:spPr>
          <a:xfrm>
            <a:off x="1989643" y="492476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Functional</a:t>
            </a:r>
          </a:p>
        </p:txBody>
      </p:sp>
      <p:sp>
        <p:nvSpPr>
          <p:cNvPr id="1333" name="Non-Functional"/>
          <p:cNvSpPr txBox="1"/>
          <p:nvPr/>
        </p:nvSpPr>
        <p:spPr>
          <a:xfrm>
            <a:off x="1989643" y="5892920"/>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Non-Functional</a:t>
            </a:r>
          </a:p>
        </p:txBody>
      </p:sp>
      <p:pic>
        <p:nvPicPr>
          <p:cNvPr id="1334" name="Line Line" descr="Line Line"/>
          <p:cNvPicPr>
            <a:picLocks/>
          </p:cNvPicPr>
          <p:nvPr/>
        </p:nvPicPr>
        <p:blipFill>
          <a:blip r:embed="rId3">
            <a:extLst/>
          </a:blip>
          <a:stretch>
            <a:fillRect/>
          </a:stretch>
        </p:blipFill>
        <p:spPr>
          <a:xfrm rot="16200000">
            <a:off x="5000689" y="8050825"/>
            <a:ext cx="6190125" cy="101601"/>
          </a:xfrm>
          <a:prstGeom prst="rect">
            <a:avLst/>
          </a:prstGeom>
        </p:spPr>
      </p:pic>
      <p:sp>
        <p:nvSpPr>
          <p:cNvPr id="1336"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337"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340"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341"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34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77</a:t>
            </a:fld>
            <a:endParaRPr/>
          </a:p>
        </p:txBody>
      </p:sp>
      <p:sp>
        <p:nvSpPr>
          <p:cNvPr id="1343"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344"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345" name="These remaining categories don’t provide true requirements, but can be used to better communicate those things that affect the requirements"/>
          <p:cNvSpPr txBox="1">
            <a:spLocks noGrp="1"/>
          </p:cNvSpPr>
          <p:nvPr>
            <p:ph type="body" sz="quarter" idx="1"/>
          </p:nvPr>
        </p:nvSpPr>
        <p:spPr>
          <a:xfrm>
            <a:off x="8610592" y="7087477"/>
            <a:ext cx="11304377" cy="3531279"/>
          </a:xfrm>
          <a:prstGeom prst="rect">
            <a:avLst/>
          </a:prstGeom>
          <a:effectLst>
            <a:outerShdw blurRad="50800" dist="63500" dir="5400000" rotWithShape="0">
              <a:srgbClr val="000000"/>
            </a:outerShdw>
          </a:effectLst>
        </p:spPr>
        <p:txBody>
          <a:bodyPr>
            <a:normAutofit lnSpcReduction="10000"/>
          </a:bodyPr>
          <a:lstStyle>
            <a:lvl1pPr algn="l">
              <a:defRPr sz="5600"/>
            </a:lvl1pPr>
          </a:lstStyle>
          <a:p>
            <a:r>
              <a:t>These remaining categories don’t provide true requirements, but can be used to better communicate those things that affect the requirements</a:t>
            </a:r>
          </a:p>
        </p:txBody>
      </p:sp>
      <p:sp>
        <p:nvSpPr>
          <p:cNvPr id="1346" name="Design Constraints"/>
          <p:cNvSpPr txBox="1"/>
          <p:nvPr/>
        </p:nvSpPr>
        <p:spPr>
          <a:xfrm>
            <a:off x="1989643" y="7829236"/>
            <a:ext cx="5591267"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Design Constraints</a:t>
            </a:r>
          </a:p>
        </p:txBody>
      </p:sp>
      <p:sp>
        <p:nvSpPr>
          <p:cNvPr id="1347" name="Project Drivers"/>
          <p:cNvSpPr txBox="1"/>
          <p:nvPr/>
        </p:nvSpPr>
        <p:spPr>
          <a:xfrm>
            <a:off x="1989643" y="879739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Project Drivers</a:t>
            </a:r>
          </a:p>
        </p:txBody>
      </p:sp>
      <p:sp>
        <p:nvSpPr>
          <p:cNvPr id="1348" name="Project Constraints"/>
          <p:cNvSpPr txBox="1"/>
          <p:nvPr/>
        </p:nvSpPr>
        <p:spPr>
          <a:xfrm>
            <a:off x="1989643" y="6861078"/>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Project Constraints</a:t>
            </a:r>
          </a:p>
        </p:txBody>
      </p:sp>
      <p:sp>
        <p:nvSpPr>
          <p:cNvPr id="1349" name="Project Issues"/>
          <p:cNvSpPr txBox="1"/>
          <p:nvPr/>
        </p:nvSpPr>
        <p:spPr>
          <a:xfrm>
            <a:off x="1989643" y="9765551"/>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Project Issues</a:t>
            </a:r>
          </a:p>
        </p:txBody>
      </p:sp>
      <p:pic>
        <p:nvPicPr>
          <p:cNvPr id="1350" name="Line Line" descr="Line Line"/>
          <p:cNvPicPr>
            <a:picLocks/>
          </p:cNvPicPr>
          <p:nvPr/>
        </p:nvPicPr>
        <p:blipFill>
          <a:blip r:embed="rId3">
            <a:extLst/>
          </a:blip>
          <a:stretch>
            <a:fillRect/>
          </a:stretch>
        </p:blipFill>
        <p:spPr>
          <a:xfrm rot="16200000">
            <a:off x="5000689" y="8050825"/>
            <a:ext cx="6190125" cy="101601"/>
          </a:xfrm>
          <a:prstGeom prst="rect">
            <a:avLst/>
          </a:prstGeom>
        </p:spPr>
      </p:pic>
      <p:sp>
        <p:nvSpPr>
          <p:cNvPr id="135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353" name="Functional"/>
          <p:cNvSpPr txBox="1"/>
          <p:nvPr/>
        </p:nvSpPr>
        <p:spPr>
          <a:xfrm>
            <a:off x="1989643" y="4924764"/>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Functional</a:t>
            </a:r>
          </a:p>
        </p:txBody>
      </p:sp>
      <p:sp>
        <p:nvSpPr>
          <p:cNvPr id="1354" name="Non-Functional"/>
          <p:cNvSpPr txBox="1"/>
          <p:nvPr/>
        </p:nvSpPr>
        <p:spPr>
          <a:xfrm>
            <a:off x="1989643" y="5892920"/>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Non-Functional</a:t>
            </a:r>
          </a:p>
        </p:txBody>
      </p:sp>
      <p:sp>
        <p:nvSpPr>
          <p:cNvPr id="1355"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358"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359"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36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78</a:t>
            </a:fld>
            <a:endParaRPr/>
          </a:p>
        </p:txBody>
      </p:sp>
      <p:sp>
        <p:nvSpPr>
          <p:cNvPr id="1361"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362"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363" name="These are restrictions on the product such as the budget or time available to build it, market assumptions, naming conventions and more"/>
          <p:cNvSpPr txBox="1">
            <a:spLocks noGrp="1"/>
          </p:cNvSpPr>
          <p:nvPr>
            <p:ph type="body" sz="quarter" idx="1"/>
          </p:nvPr>
        </p:nvSpPr>
        <p:spPr>
          <a:xfrm>
            <a:off x="8610592" y="6544725"/>
            <a:ext cx="13282182" cy="3285396"/>
          </a:xfrm>
          <a:prstGeom prst="rect">
            <a:avLst/>
          </a:prstGeom>
          <a:effectLst>
            <a:outerShdw blurRad="50800" dist="63500" dir="5400000" rotWithShape="0">
              <a:srgbClr val="000000"/>
            </a:outerShdw>
          </a:effectLst>
        </p:spPr>
        <p:txBody>
          <a:bodyPr/>
          <a:lstStyle>
            <a:lvl1pPr algn="l">
              <a:defRPr sz="5600"/>
            </a:lvl1pPr>
          </a:lstStyle>
          <a:p>
            <a:r>
              <a:t>These are restrictions on the product such as the budget or time available to build it, market assumptions, naming conventions and more</a:t>
            </a:r>
          </a:p>
        </p:txBody>
      </p:sp>
      <p:sp>
        <p:nvSpPr>
          <p:cNvPr id="1364" name="Design Constraints"/>
          <p:cNvSpPr txBox="1"/>
          <p:nvPr/>
        </p:nvSpPr>
        <p:spPr>
          <a:xfrm>
            <a:off x="1989643" y="7829236"/>
            <a:ext cx="5591267"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Design Constraints</a:t>
            </a:r>
          </a:p>
        </p:txBody>
      </p:sp>
      <p:sp>
        <p:nvSpPr>
          <p:cNvPr id="1365" name="Project Drivers"/>
          <p:cNvSpPr txBox="1"/>
          <p:nvPr/>
        </p:nvSpPr>
        <p:spPr>
          <a:xfrm>
            <a:off x="1989643" y="879739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Project Drivers</a:t>
            </a:r>
          </a:p>
        </p:txBody>
      </p:sp>
      <p:sp>
        <p:nvSpPr>
          <p:cNvPr id="1366" name="Project Constraints"/>
          <p:cNvSpPr txBox="1"/>
          <p:nvPr/>
        </p:nvSpPr>
        <p:spPr>
          <a:xfrm>
            <a:off x="1989643" y="6861078"/>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Project Constraints</a:t>
            </a:r>
          </a:p>
        </p:txBody>
      </p:sp>
      <p:sp>
        <p:nvSpPr>
          <p:cNvPr id="1367" name="Project Issues"/>
          <p:cNvSpPr txBox="1"/>
          <p:nvPr/>
        </p:nvSpPr>
        <p:spPr>
          <a:xfrm>
            <a:off x="1989643" y="9765551"/>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Project Issues</a:t>
            </a:r>
          </a:p>
        </p:txBody>
      </p:sp>
      <p:sp>
        <p:nvSpPr>
          <p:cNvPr id="1368" name="Functional"/>
          <p:cNvSpPr txBox="1"/>
          <p:nvPr/>
        </p:nvSpPr>
        <p:spPr>
          <a:xfrm>
            <a:off x="1989643" y="492476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Functional</a:t>
            </a:r>
          </a:p>
        </p:txBody>
      </p:sp>
      <p:sp>
        <p:nvSpPr>
          <p:cNvPr id="1369" name="Non-Functional"/>
          <p:cNvSpPr txBox="1"/>
          <p:nvPr/>
        </p:nvSpPr>
        <p:spPr>
          <a:xfrm>
            <a:off x="1989643" y="5892920"/>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Non-Functional</a:t>
            </a:r>
          </a:p>
        </p:txBody>
      </p:sp>
      <p:pic>
        <p:nvPicPr>
          <p:cNvPr id="1370" name="Line Line" descr="Line Line"/>
          <p:cNvPicPr>
            <a:picLocks/>
          </p:cNvPicPr>
          <p:nvPr/>
        </p:nvPicPr>
        <p:blipFill>
          <a:blip r:embed="rId3">
            <a:extLst/>
          </a:blip>
          <a:stretch>
            <a:fillRect/>
          </a:stretch>
        </p:blipFill>
        <p:spPr>
          <a:xfrm rot="16200000">
            <a:off x="5000689" y="8050825"/>
            <a:ext cx="6190125" cy="101601"/>
          </a:xfrm>
          <a:prstGeom prst="rect">
            <a:avLst/>
          </a:prstGeom>
        </p:spPr>
      </p:pic>
      <p:sp>
        <p:nvSpPr>
          <p:cNvPr id="137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373"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376"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377"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37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79</a:t>
            </a:fld>
            <a:endParaRPr/>
          </a:p>
        </p:txBody>
      </p:sp>
      <p:sp>
        <p:nvSpPr>
          <p:cNvPr id="1379"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380"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381" name="These are technical constraints upon the design, often from legacy issues; use a 4-20 mA signal, using TTL level logic or being backwards compatible with an existing API"/>
          <p:cNvSpPr txBox="1">
            <a:spLocks noGrp="1"/>
          </p:cNvSpPr>
          <p:nvPr>
            <p:ph type="body" sz="quarter" idx="1"/>
          </p:nvPr>
        </p:nvSpPr>
        <p:spPr>
          <a:xfrm>
            <a:off x="8610592" y="7878819"/>
            <a:ext cx="13282182" cy="3556066"/>
          </a:xfrm>
          <a:prstGeom prst="rect">
            <a:avLst/>
          </a:prstGeom>
          <a:effectLst>
            <a:outerShdw blurRad="50800" dist="63500" dir="5400000" rotWithShape="0">
              <a:srgbClr val="000000"/>
            </a:outerShdw>
          </a:effectLst>
        </p:spPr>
        <p:txBody>
          <a:bodyPr>
            <a:normAutofit lnSpcReduction="10000"/>
          </a:bodyPr>
          <a:lstStyle>
            <a:lvl1pPr algn="l">
              <a:defRPr sz="5600"/>
            </a:lvl1pPr>
          </a:lstStyle>
          <a:p>
            <a:r>
              <a:t>These are technical constraints upon the design, often from legacy issues; use a 4-20 mA signal, using TTL level logic or being backwards compatible with an existing API</a:t>
            </a:r>
          </a:p>
        </p:txBody>
      </p:sp>
      <p:sp>
        <p:nvSpPr>
          <p:cNvPr id="1382" name="Design Constraints"/>
          <p:cNvSpPr txBox="1"/>
          <p:nvPr/>
        </p:nvSpPr>
        <p:spPr>
          <a:xfrm>
            <a:off x="1989643" y="7829236"/>
            <a:ext cx="5591267"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Design Constraints</a:t>
            </a:r>
          </a:p>
        </p:txBody>
      </p:sp>
      <p:sp>
        <p:nvSpPr>
          <p:cNvPr id="1383" name="Project Drivers"/>
          <p:cNvSpPr txBox="1"/>
          <p:nvPr/>
        </p:nvSpPr>
        <p:spPr>
          <a:xfrm>
            <a:off x="1989643" y="879739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Project Drivers</a:t>
            </a:r>
          </a:p>
        </p:txBody>
      </p:sp>
      <p:sp>
        <p:nvSpPr>
          <p:cNvPr id="1384" name="Project Constraints"/>
          <p:cNvSpPr txBox="1"/>
          <p:nvPr/>
        </p:nvSpPr>
        <p:spPr>
          <a:xfrm>
            <a:off x="1989643" y="6861078"/>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Project Constraints</a:t>
            </a:r>
          </a:p>
        </p:txBody>
      </p:sp>
      <p:sp>
        <p:nvSpPr>
          <p:cNvPr id="1385" name="Project Issues"/>
          <p:cNvSpPr txBox="1"/>
          <p:nvPr/>
        </p:nvSpPr>
        <p:spPr>
          <a:xfrm>
            <a:off x="1989643" y="9765551"/>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Project Issues</a:t>
            </a:r>
          </a:p>
        </p:txBody>
      </p:sp>
      <p:sp>
        <p:nvSpPr>
          <p:cNvPr id="1386" name="Functional"/>
          <p:cNvSpPr txBox="1"/>
          <p:nvPr/>
        </p:nvSpPr>
        <p:spPr>
          <a:xfrm>
            <a:off x="1989643" y="492476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Functional</a:t>
            </a:r>
          </a:p>
        </p:txBody>
      </p:sp>
      <p:sp>
        <p:nvSpPr>
          <p:cNvPr id="1387" name="Non-Functional"/>
          <p:cNvSpPr txBox="1"/>
          <p:nvPr/>
        </p:nvSpPr>
        <p:spPr>
          <a:xfrm>
            <a:off x="1989643" y="5892920"/>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Non-Functional</a:t>
            </a:r>
          </a:p>
        </p:txBody>
      </p:sp>
      <p:pic>
        <p:nvPicPr>
          <p:cNvPr id="1388" name="Line Line" descr="Line Line"/>
          <p:cNvPicPr>
            <a:picLocks/>
          </p:cNvPicPr>
          <p:nvPr/>
        </p:nvPicPr>
        <p:blipFill>
          <a:blip r:embed="rId3">
            <a:extLst/>
          </a:blip>
          <a:stretch>
            <a:fillRect/>
          </a:stretch>
        </p:blipFill>
        <p:spPr>
          <a:xfrm rot="16200000">
            <a:off x="5000689" y="8050825"/>
            <a:ext cx="6190125" cy="101601"/>
          </a:xfrm>
          <a:prstGeom prst="rect">
            <a:avLst/>
          </a:prstGeom>
        </p:spPr>
      </p:pic>
      <p:sp>
        <p:nvSpPr>
          <p:cNvPr id="1390"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391"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267"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268"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269" name="Slide Number"/>
          <p:cNvSpPr txBox="1">
            <a:spLocks noGrp="1"/>
          </p:cNvSpPr>
          <p:nvPr>
            <p:ph type="sldNum" sz="quarter" idx="2"/>
          </p:nvPr>
        </p:nvSpPr>
        <p:spPr>
          <a:xfrm>
            <a:off x="23206738" y="12981426"/>
            <a:ext cx="257176" cy="3714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270"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271"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272" name="Definitions"/>
          <p:cNvSpPr txBox="1">
            <a:spLocks noGrp="1"/>
          </p:cNvSpPr>
          <p:nvPr>
            <p:ph type="title"/>
          </p:nvPr>
        </p:nvSpPr>
        <p:spPr>
          <a:prstGeom prst="rect">
            <a:avLst/>
          </a:prstGeom>
        </p:spPr>
        <p:txBody>
          <a:bodyPr>
            <a:normAutofit fontScale="90000"/>
          </a:bodyPr>
          <a:lstStyle>
            <a:lvl1pPr defTabSz="624363">
              <a:defRPr sz="9120"/>
            </a:lvl1pPr>
          </a:lstStyle>
          <a:p>
            <a:r>
              <a:t>Definitions</a:t>
            </a:r>
          </a:p>
        </p:txBody>
      </p:sp>
      <p:sp>
        <p:nvSpPr>
          <p:cNvPr id="273" name="Some Basics for Our Purposes"/>
          <p:cNvSpPr txBox="1"/>
          <p:nvPr/>
        </p:nvSpPr>
        <p:spPr>
          <a:xfrm>
            <a:off x="8488248" y="4106328"/>
            <a:ext cx="7407503"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4400"/>
            </a:lvl1pPr>
          </a:lstStyle>
          <a:p>
            <a:r>
              <a:t>Some Basics for Our Purposes</a:t>
            </a:r>
          </a:p>
        </p:txBody>
      </p:sp>
      <p:sp>
        <p:nvSpPr>
          <p:cNvPr id="274" name="They Each Have Requirements"/>
          <p:cNvSpPr txBox="1"/>
          <p:nvPr/>
        </p:nvSpPr>
        <p:spPr>
          <a:xfrm>
            <a:off x="7393570" y="10447265"/>
            <a:ext cx="9596860" cy="153903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000"/>
            </a:lvl1pPr>
          </a:lstStyle>
          <a:p>
            <a:r>
              <a:t>They Each Have Requirements</a:t>
            </a:r>
          </a:p>
        </p:txBody>
      </p:sp>
      <p:sp>
        <p:nvSpPr>
          <p:cNvPr id="275" name="the management of people, material and procedures to produce a product"/>
          <p:cNvSpPr txBox="1"/>
          <p:nvPr/>
        </p:nvSpPr>
        <p:spPr>
          <a:xfrm>
            <a:off x="9242202" y="5478726"/>
            <a:ext cx="8888118" cy="1651278"/>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the management of people, material and procedures to produce a product</a:t>
            </a:r>
          </a:p>
        </p:txBody>
      </p:sp>
      <p:sp>
        <p:nvSpPr>
          <p:cNvPr id="276" name="something our business or institution needs to produce"/>
          <p:cNvSpPr txBox="1"/>
          <p:nvPr/>
        </p:nvSpPr>
        <p:spPr>
          <a:xfrm>
            <a:off x="9243016" y="6958289"/>
            <a:ext cx="8886490" cy="1651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something our business or institution needs to produce</a:t>
            </a:r>
          </a:p>
        </p:txBody>
      </p:sp>
      <p:sp>
        <p:nvSpPr>
          <p:cNvPr id="277" name="the technical part of the product that we will design, build and test"/>
          <p:cNvSpPr txBox="1"/>
          <p:nvPr/>
        </p:nvSpPr>
        <p:spPr>
          <a:xfrm>
            <a:off x="9241260" y="8437851"/>
            <a:ext cx="8890001" cy="1651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the technical part of the product that we will design, build and test</a:t>
            </a:r>
          </a:p>
        </p:txBody>
      </p:sp>
      <p:sp>
        <p:nvSpPr>
          <p:cNvPr id="278" name="Product"/>
          <p:cNvSpPr txBox="1">
            <a:spLocks noGrp="1"/>
          </p:cNvSpPr>
          <p:nvPr>
            <p:ph type="body" sz="quarter" idx="1"/>
          </p:nvPr>
        </p:nvSpPr>
        <p:spPr>
          <a:xfrm>
            <a:off x="6252738" y="6958289"/>
            <a:ext cx="2779520" cy="1013985"/>
          </a:xfrm>
          <a:prstGeom prst="rect">
            <a:avLst/>
          </a:prstGeom>
          <a:effectLst>
            <a:outerShdw blurRad="50800" dist="63500" dir="5400000" rotWithShape="0">
              <a:srgbClr val="000000"/>
            </a:outerShdw>
          </a:effectLst>
        </p:spPr>
        <p:txBody>
          <a:bodyPr/>
          <a:lstStyle>
            <a:lvl1pPr algn="r">
              <a:defRPr>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Product</a:t>
            </a:r>
          </a:p>
        </p:txBody>
      </p:sp>
      <p:sp>
        <p:nvSpPr>
          <p:cNvPr id="279"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280" name="Project"/>
          <p:cNvSpPr txBox="1"/>
          <p:nvPr/>
        </p:nvSpPr>
        <p:spPr>
          <a:xfrm>
            <a:off x="6252738" y="5478726"/>
            <a:ext cx="277952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400">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Project</a:t>
            </a:r>
          </a:p>
        </p:txBody>
      </p:sp>
      <p:sp>
        <p:nvSpPr>
          <p:cNvPr id="281" name="System"/>
          <p:cNvSpPr txBox="1"/>
          <p:nvPr/>
        </p:nvSpPr>
        <p:spPr>
          <a:xfrm>
            <a:off x="6252738" y="8437851"/>
            <a:ext cx="2779520" cy="10139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400">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System</a:t>
            </a:r>
          </a:p>
        </p:txBody>
      </p:sp>
      <p:sp>
        <p:nvSpPr>
          <p:cNvPr id="28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1500"/>
                                  </p:stCondLst>
                                  <p:iterate>
                                    <p:tmAbs val="0"/>
                                  </p:iterate>
                                  <p:childTnLst>
                                    <p:set>
                                      <p:cBhvr>
                                        <p:cTn id="6" fill="hold"/>
                                        <p:tgtEl>
                                          <p:spTgt spid="274"/>
                                        </p:tgtEl>
                                        <p:attrNameLst>
                                          <p:attrName>style.visibility</p:attrName>
                                        </p:attrNameLst>
                                      </p:cBhvr>
                                      <p:to>
                                        <p:strVal val="visible"/>
                                      </p:to>
                                    </p:set>
                                    <p:anim calcmode="lin" valueType="num">
                                      <p:cBhvr>
                                        <p:cTn id="7" dur="1500" fill="hold"/>
                                        <p:tgtEl>
                                          <p:spTgt spid="274"/>
                                        </p:tgtEl>
                                        <p:attrNameLst>
                                          <p:attrName>ppt_w</p:attrName>
                                        </p:attrNameLst>
                                      </p:cBhvr>
                                      <p:tavLst>
                                        <p:tav tm="0">
                                          <p:val>
                                            <p:fltVal val="0"/>
                                          </p:val>
                                        </p:tav>
                                        <p:tav tm="100000">
                                          <p:val>
                                            <p:strVal val="#ppt_w"/>
                                          </p:val>
                                        </p:tav>
                                      </p:tavLst>
                                    </p:anim>
                                    <p:anim calcmode="lin" valueType="num">
                                      <p:cBhvr>
                                        <p:cTn id="8" dur="1500" fill="hold"/>
                                        <p:tgtEl>
                                          <p:spTgt spid="2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1" animBg="1" advAuto="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394"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395"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39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80</a:t>
            </a:fld>
            <a:endParaRPr/>
          </a:p>
        </p:txBody>
      </p:sp>
      <p:sp>
        <p:nvSpPr>
          <p:cNvPr id="1397"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398"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399" name="The business related forces driving the project forward.  Trade shows, market changes, supplier schedules"/>
          <p:cNvSpPr txBox="1">
            <a:spLocks noGrp="1"/>
          </p:cNvSpPr>
          <p:nvPr>
            <p:ph type="body" sz="quarter" idx="1"/>
          </p:nvPr>
        </p:nvSpPr>
        <p:spPr>
          <a:xfrm>
            <a:off x="8610592" y="6636180"/>
            <a:ext cx="11868712" cy="3940687"/>
          </a:xfrm>
          <a:prstGeom prst="rect">
            <a:avLst/>
          </a:prstGeom>
          <a:effectLst>
            <a:outerShdw blurRad="50800" dist="63500" dir="5400000" rotWithShape="0">
              <a:srgbClr val="000000"/>
            </a:outerShdw>
          </a:effectLst>
        </p:spPr>
        <p:txBody>
          <a:bodyPr/>
          <a:lstStyle>
            <a:lvl1pPr algn="l">
              <a:defRPr sz="5600"/>
            </a:lvl1pPr>
          </a:lstStyle>
          <a:p>
            <a:r>
              <a:t>The business related forces driving the project forward.  Trade shows, market changes, supplier schedules</a:t>
            </a:r>
          </a:p>
        </p:txBody>
      </p:sp>
      <p:sp>
        <p:nvSpPr>
          <p:cNvPr id="1400" name="Design Constraints"/>
          <p:cNvSpPr txBox="1"/>
          <p:nvPr/>
        </p:nvSpPr>
        <p:spPr>
          <a:xfrm>
            <a:off x="1989643" y="7829236"/>
            <a:ext cx="5591267"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Design Constraints</a:t>
            </a:r>
          </a:p>
        </p:txBody>
      </p:sp>
      <p:sp>
        <p:nvSpPr>
          <p:cNvPr id="1401" name="Project Drivers"/>
          <p:cNvSpPr txBox="1"/>
          <p:nvPr/>
        </p:nvSpPr>
        <p:spPr>
          <a:xfrm>
            <a:off x="1989643" y="879739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Project Drivers</a:t>
            </a:r>
          </a:p>
        </p:txBody>
      </p:sp>
      <p:sp>
        <p:nvSpPr>
          <p:cNvPr id="1402" name="Project Constraints"/>
          <p:cNvSpPr txBox="1"/>
          <p:nvPr/>
        </p:nvSpPr>
        <p:spPr>
          <a:xfrm>
            <a:off x="1989643" y="6861078"/>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Project Constraints</a:t>
            </a:r>
          </a:p>
        </p:txBody>
      </p:sp>
      <p:sp>
        <p:nvSpPr>
          <p:cNvPr id="1403" name="Project Issues"/>
          <p:cNvSpPr txBox="1"/>
          <p:nvPr/>
        </p:nvSpPr>
        <p:spPr>
          <a:xfrm>
            <a:off x="1989643" y="9765551"/>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Project Issues</a:t>
            </a:r>
          </a:p>
        </p:txBody>
      </p:sp>
      <p:sp>
        <p:nvSpPr>
          <p:cNvPr id="1404" name="Functional"/>
          <p:cNvSpPr txBox="1"/>
          <p:nvPr/>
        </p:nvSpPr>
        <p:spPr>
          <a:xfrm>
            <a:off x="1989643" y="492476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Functional</a:t>
            </a:r>
          </a:p>
        </p:txBody>
      </p:sp>
      <p:sp>
        <p:nvSpPr>
          <p:cNvPr id="1405" name="Non-Functional"/>
          <p:cNvSpPr txBox="1"/>
          <p:nvPr/>
        </p:nvSpPr>
        <p:spPr>
          <a:xfrm>
            <a:off x="1989643" y="5892920"/>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Non-Functional</a:t>
            </a:r>
          </a:p>
        </p:txBody>
      </p:sp>
      <p:pic>
        <p:nvPicPr>
          <p:cNvPr id="1406" name="Line Line" descr="Line Line"/>
          <p:cNvPicPr>
            <a:picLocks/>
          </p:cNvPicPr>
          <p:nvPr/>
        </p:nvPicPr>
        <p:blipFill>
          <a:blip r:embed="rId3">
            <a:extLst/>
          </a:blip>
          <a:stretch>
            <a:fillRect/>
          </a:stretch>
        </p:blipFill>
        <p:spPr>
          <a:xfrm rot="16200000">
            <a:off x="5000689" y="8050825"/>
            <a:ext cx="6190125" cy="101601"/>
          </a:xfrm>
          <a:prstGeom prst="rect">
            <a:avLst/>
          </a:prstGeom>
        </p:spPr>
      </p:pic>
      <p:sp>
        <p:nvSpPr>
          <p:cNvPr id="1408"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409"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412"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413"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41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81</a:t>
            </a:fld>
            <a:endParaRPr/>
          </a:p>
        </p:txBody>
      </p:sp>
      <p:sp>
        <p:nvSpPr>
          <p:cNvPr id="1415"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416"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417" name="The business related forces holding the project back, or impacting its success.  Project risks, postponed requirements, upgrade paths"/>
          <p:cNvSpPr txBox="1">
            <a:spLocks noGrp="1"/>
          </p:cNvSpPr>
          <p:nvPr>
            <p:ph type="body" sz="quarter" idx="1"/>
          </p:nvPr>
        </p:nvSpPr>
        <p:spPr>
          <a:xfrm>
            <a:off x="8610592" y="8123989"/>
            <a:ext cx="12928269" cy="3059987"/>
          </a:xfrm>
          <a:prstGeom prst="rect">
            <a:avLst/>
          </a:prstGeom>
          <a:effectLst>
            <a:outerShdw blurRad="50800" dist="63500" dir="5400000" rotWithShape="0">
              <a:srgbClr val="000000"/>
            </a:outerShdw>
          </a:effectLst>
        </p:spPr>
        <p:txBody>
          <a:bodyPr/>
          <a:lstStyle>
            <a:lvl1pPr algn="l">
              <a:defRPr sz="5600"/>
            </a:lvl1pPr>
          </a:lstStyle>
          <a:p>
            <a:r>
              <a:t>The business related forces holding the project back, or impacting its success.  Project risks, postponed requirements, upgrade paths</a:t>
            </a:r>
          </a:p>
        </p:txBody>
      </p:sp>
      <p:sp>
        <p:nvSpPr>
          <p:cNvPr id="1418" name="Design Constraints"/>
          <p:cNvSpPr txBox="1"/>
          <p:nvPr/>
        </p:nvSpPr>
        <p:spPr>
          <a:xfrm>
            <a:off x="1989643" y="7829236"/>
            <a:ext cx="5591267" cy="1179779"/>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Design Constraints</a:t>
            </a:r>
          </a:p>
        </p:txBody>
      </p:sp>
      <p:sp>
        <p:nvSpPr>
          <p:cNvPr id="1419" name="Project Drivers"/>
          <p:cNvSpPr txBox="1"/>
          <p:nvPr/>
        </p:nvSpPr>
        <p:spPr>
          <a:xfrm>
            <a:off x="1989643" y="879739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Project Drivers</a:t>
            </a:r>
          </a:p>
        </p:txBody>
      </p:sp>
      <p:sp>
        <p:nvSpPr>
          <p:cNvPr id="1420" name="Project Constraints"/>
          <p:cNvSpPr txBox="1"/>
          <p:nvPr/>
        </p:nvSpPr>
        <p:spPr>
          <a:xfrm>
            <a:off x="1989643" y="6861078"/>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Project Constraints</a:t>
            </a:r>
          </a:p>
        </p:txBody>
      </p:sp>
      <p:sp>
        <p:nvSpPr>
          <p:cNvPr id="1421" name="Project Issues"/>
          <p:cNvSpPr txBox="1"/>
          <p:nvPr/>
        </p:nvSpPr>
        <p:spPr>
          <a:xfrm>
            <a:off x="1989643" y="9765551"/>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lvl1pPr>
          </a:lstStyle>
          <a:p>
            <a:r>
              <a:t>Project Issues</a:t>
            </a:r>
          </a:p>
        </p:txBody>
      </p:sp>
      <p:sp>
        <p:nvSpPr>
          <p:cNvPr id="1422" name="Functional"/>
          <p:cNvSpPr txBox="1"/>
          <p:nvPr/>
        </p:nvSpPr>
        <p:spPr>
          <a:xfrm>
            <a:off x="1989643" y="4924763"/>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Functional</a:t>
            </a:r>
          </a:p>
        </p:txBody>
      </p:sp>
      <p:sp>
        <p:nvSpPr>
          <p:cNvPr id="1423" name="Non-Functional"/>
          <p:cNvSpPr txBox="1"/>
          <p:nvPr/>
        </p:nvSpPr>
        <p:spPr>
          <a:xfrm>
            <a:off x="1989643" y="5892920"/>
            <a:ext cx="5591267" cy="1179780"/>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5600">
                <a:solidFill>
                  <a:srgbClr val="FFFFFF">
                    <a:alpha val="25000"/>
                  </a:srgbClr>
                </a:solidFill>
              </a:defRPr>
            </a:lvl1pPr>
          </a:lstStyle>
          <a:p>
            <a:r>
              <a:t>Non-Functional</a:t>
            </a:r>
          </a:p>
        </p:txBody>
      </p:sp>
      <p:pic>
        <p:nvPicPr>
          <p:cNvPr id="1424" name="Line Line" descr="Line Line"/>
          <p:cNvPicPr>
            <a:picLocks/>
          </p:cNvPicPr>
          <p:nvPr/>
        </p:nvPicPr>
        <p:blipFill>
          <a:blip r:embed="rId3">
            <a:extLst/>
          </a:blip>
          <a:stretch>
            <a:fillRect/>
          </a:stretch>
        </p:blipFill>
        <p:spPr>
          <a:xfrm rot="16200000">
            <a:off x="5000689" y="8050825"/>
            <a:ext cx="6190125" cy="101601"/>
          </a:xfrm>
          <a:prstGeom prst="rect">
            <a:avLst/>
          </a:prstGeom>
        </p:spPr>
      </p:pic>
      <p:sp>
        <p:nvSpPr>
          <p:cNvPr id="1426"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427"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430"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1431"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43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82</a:t>
            </a:fld>
            <a:endParaRPr/>
          </a:p>
        </p:txBody>
      </p:sp>
      <p:sp>
        <p:nvSpPr>
          <p:cNvPr id="1433"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434"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435" name="At the System level or lower, Functional Requirements are kept separate from Non-functional ones…"/>
          <p:cNvSpPr txBox="1">
            <a:spLocks noGrp="1"/>
          </p:cNvSpPr>
          <p:nvPr>
            <p:ph type="body" idx="1"/>
          </p:nvPr>
        </p:nvSpPr>
        <p:spPr>
          <a:prstGeom prst="rect">
            <a:avLst/>
          </a:prstGeom>
          <a:effectLst>
            <a:outerShdw blurRad="50800" dist="63500" dir="5400000" rotWithShape="0">
              <a:srgbClr val="000000"/>
            </a:outerShdw>
          </a:effectLst>
        </p:spPr>
        <p:txBody>
          <a:bodyPr/>
          <a:lstStyle/>
          <a:p>
            <a:pPr>
              <a:defRPr sz="5200"/>
            </a:pPr>
            <a:r>
              <a:t>At the System level or lower, Functional Requirements</a:t>
            </a:r>
            <a:br/>
            <a:r>
              <a:t>are kept separate from Non-functional ones</a:t>
            </a:r>
          </a:p>
          <a:p>
            <a:pPr>
              <a:defRPr sz="5200"/>
            </a:pPr>
            <a:endParaRPr/>
          </a:p>
          <a:p>
            <a:pPr>
              <a:defRPr sz="5200"/>
            </a:pPr>
            <a:r>
              <a:t>Non-functional requirements will probably change more</a:t>
            </a:r>
            <a:br/>
            <a:r>
              <a:t>often than Functional ones during the development process.</a:t>
            </a:r>
          </a:p>
          <a:p>
            <a:pPr>
              <a:defRPr sz="5200"/>
            </a:pPr>
            <a:br/>
            <a:r>
              <a:t>Keeping them separate can make documents</a:t>
            </a:r>
            <a:br/>
            <a:r>
              <a:t>easier to maintain and tests easier to repeat</a:t>
            </a:r>
          </a:p>
        </p:txBody>
      </p:sp>
      <p:sp>
        <p:nvSpPr>
          <p:cNvPr id="1436"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437"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435">
                                            <p:bg/>
                                          </p:spTgt>
                                        </p:tgtEl>
                                        <p:attrNameLst>
                                          <p:attrName>style.visibility</p:attrName>
                                        </p:attrNameLst>
                                      </p:cBhvr>
                                      <p:to>
                                        <p:strVal val="visible"/>
                                      </p:to>
                                    </p:set>
                                    <p:anim calcmode="lin" valueType="num">
                                      <p:cBhvr>
                                        <p:cTn id="7" dur="1000" fill="hold"/>
                                        <p:tgtEl>
                                          <p:spTgt spid="1435">
                                            <p:bg/>
                                          </p:spTgt>
                                        </p:tgtEl>
                                        <p:attrNameLst>
                                          <p:attrName>ppt_w</p:attrName>
                                        </p:attrNameLst>
                                      </p:cBhvr>
                                      <p:tavLst>
                                        <p:tav tm="0">
                                          <p:val>
                                            <p:fltVal val="0"/>
                                          </p:val>
                                        </p:tav>
                                        <p:tav tm="100000">
                                          <p:val>
                                            <p:strVal val="#ppt_w"/>
                                          </p:val>
                                        </p:tav>
                                      </p:tavLst>
                                    </p:anim>
                                    <p:anim calcmode="lin" valueType="num">
                                      <p:cBhvr>
                                        <p:cTn id="8" dur="1000" fill="hold"/>
                                        <p:tgtEl>
                                          <p:spTgt spid="1435">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435">
                                            <p:txEl>
                                              <p:pRg st="0" end="0"/>
                                            </p:txEl>
                                          </p:spTgt>
                                        </p:tgtEl>
                                        <p:attrNameLst>
                                          <p:attrName>style.visibility</p:attrName>
                                        </p:attrNameLst>
                                      </p:cBhvr>
                                      <p:to>
                                        <p:strVal val="visible"/>
                                      </p:to>
                                    </p:set>
                                    <p:anim calcmode="lin" valueType="num">
                                      <p:cBhvr>
                                        <p:cTn id="11" dur="1000" fill="hold"/>
                                        <p:tgtEl>
                                          <p:spTgt spid="143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435">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1" nodeType="afterEffect">
                                  <p:stCondLst>
                                    <p:cond delay="0"/>
                                  </p:stCondLst>
                                  <p:iterate>
                                    <p:tmAbs val="0"/>
                                  </p:iterate>
                                  <p:childTnLst>
                                    <p:set>
                                      <p:cBhvr>
                                        <p:cTn id="15" fill="hold"/>
                                        <p:tgtEl>
                                          <p:spTgt spid="1435">
                                            <p:txEl>
                                              <p:pRg st="1" end="1"/>
                                            </p:txEl>
                                          </p:spTgt>
                                        </p:tgtEl>
                                        <p:attrNameLst>
                                          <p:attrName>style.visibility</p:attrName>
                                        </p:attrNameLst>
                                      </p:cBhvr>
                                      <p:to>
                                        <p:strVal val="visible"/>
                                      </p:to>
                                    </p:set>
                                    <p:anim calcmode="lin" valueType="num">
                                      <p:cBhvr>
                                        <p:cTn id="16" dur="1000" fill="hold"/>
                                        <p:tgtEl>
                                          <p:spTgt spid="1435">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1435">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grpId="1" nodeType="afterEffect">
                                  <p:stCondLst>
                                    <p:cond delay="0"/>
                                  </p:stCondLst>
                                  <p:iterate>
                                    <p:tmAbs val="0"/>
                                  </p:iterate>
                                  <p:childTnLst>
                                    <p:set>
                                      <p:cBhvr>
                                        <p:cTn id="20" fill="hold"/>
                                        <p:tgtEl>
                                          <p:spTgt spid="1435">
                                            <p:txEl>
                                              <p:pRg st="2" end="2"/>
                                            </p:txEl>
                                          </p:spTgt>
                                        </p:tgtEl>
                                        <p:attrNameLst>
                                          <p:attrName>style.visibility</p:attrName>
                                        </p:attrNameLst>
                                      </p:cBhvr>
                                      <p:to>
                                        <p:strVal val="visible"/>
                                      </p:to>
                                    </p:set>
                                    <p:anim calcmode="lin" valueType="num">
                                      <p:cBhvr>
                                        <p:cTn id="21" dur="1000" fill="hold"/>
                                        <p:tgtEl>
                                          <p:spTgt spid="143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435">
                                            <p:txEl>
                                              <p:pRg st="2" end="2"/>
                                            </p:txEl>
                                          </p:spTgt>
                                        </p:tgtEl>
                                        <p:attrNameLst>
                                          <p:attrName>ppt_h</p:attrName>
                                        </p:attrNameLst>
                                      </p:cBhvr>
                                      <p:tavLst>
                                        <p:tav tm="0">
                                          <p:val>
                                            <p:fltVal val="0"/>
                                          </p:val>
                                        </p:tav>
                                        <p:tav tm="100000">
                                          <p:val>
                                            <p:strVal val="#ppt_h"/>
                                          </p:val>
                                        </p:tav>
                                      </p:tavLst>
                                    </p:anim>
                                  </p:childTnLst>
                                </p:cTn>
                              </p:par>
                            </p:childTnLst>
                          </p:cTn>
                        </p:par>
                        <p:par>
                          <p:cTn id="23" fill="hold">
                            <p:stCondLst>
                              <p:cond delay="3000"/>
                            </p:stCondLst>
                            <p:childTnLst>
                              <p:par>
                                <p:cTn id="24" presetID="23" presetClass="entr" presetSubtype="16" fill="hold" grpId="1" nodeType="afterEffect">
                                  <p:stCondLst>
                                    <p:cond delay="0"/>
                                  </p:stCondLst>
                                  <p:iterate>
                                    <p:tmAbs val="0"/>
                                  </p:iterate>
                                  <p:childTnLst>
                                    <p:set>
                                      <p:cBhvr>
                                        <p:cTn id="25" fill="hold"/>
                                        <p:tgtEl>
                                          <p:spTgt spid="1435">
                                            <p:txEl>
                                              <p:pRg st="3" end="3"/>
                                            </p:txEl>
                                          </p:spTgt>
                                        </p:tgtEl>
                                        <p:attrNameLst>
                                          <p:attrName>style.visibility</p:attrName>
                                        </p:attrNameLst>
                                      </p:cBhvr>
                                      <p:to>
                                        <p:strVal val="visible"/>
                                      </p:to>
                                    </p:set>
                                    <p:anim calcmode="lin" valueType="num">
                                      <p:cBhvr>
                                        <p:cTn id="26" dur="1000" fill="hold"/>
                                        <p:tgtEl>
                                          <p:spTgt spid="1435">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143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 grpId="1" build="p" bldLvl="5" animBg="1" advAuto="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442"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443"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44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83</a:t>
            </a:fld>
            <a:endParaRPr/>
          </a:p>
        </p:txBody>
      </p:sp>
      <p:sp>
        <p:nvSpPr>
          <p:cNvPr id="1445"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446"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447" name="Product"/>
          <p:cNvSpPr txBox="1">
            <a:spLocks noGrp="1"/>
          </p:cNvSpPr>
          <p:nvPr>
            <p:ph type="body" sz="quarter" idx="1"/>
          </p:nvPr>
        </p:nvSpPr>
        <p:spPr>
          <a:xfrm>
            <a:off x="6252738" y="6958289"/>
            <a:ext cx="2779520" cy="1013985"/>
          </a:xfrm>
          <a:prstGeom prst="rect">
            <a:avLst/>
          </a:prstGeom>
          <a:effectLst>
            <a:outerShdw blurRad="50800" dist="63500" dir="5400000" rotWithShape="0">
              <a:srgbClr val="000000"/>
            </a:outerShdw>
          </a:effectLst>
        </p:spPr>
        <p:txBody>
          <a:bodyPr/>
          <a:lstStyle>
            <a:lvl1pPr algn="r">
              <a:defRPr>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Product</a:t>
            </a:r>
          </a:p>
        </p:txBody>
      </p:sp>
      <p:sp>
        <p:nvSpPr>
          <p:cNvPr id="1448"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449" name="requirements are informal and often communicated through a concept document"/>
          <p:cNvSpPr txBox="1"/>
          <p:nvPr/>
        </p:nvSpPr>
        <p:spPr>
          <a:xfrm>
            <a:off x="9242201" y="5478726"/>
            <a:ext cx="8888118" cy="1651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fontScale="92500"/>
          </a:bodyPr>
          <a:lstStyle>
            <a:lvl1pPr algn="l" defTabSz="731162">
              <a:defRPr sz="3916"/>
            </a:lvl1pPr>
          </a:lstStyle>
          <a:p>
            <a:r>
              <a:t>requirements are informal and often communicated through a concept document</a:t>
            </a:r>
          </a:p>
        </p:txBody>
      </p:sp>
      <p:sp>
        <p:nvSpPr>
          <p:cNvPr id="1450" name="Project"/>
          <p:cNvSpPr txBox="1"/>
          <p:nvPr/>
        </p:nvSpPr>
        <p:spPr>
          <a:xfrm>
            <a:off x="6252738" y="5478726"/>
            <a:ext cx="277952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400">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Project</a:t>
            </a:r>
          </a:p>
        </p:txBody>
      </p:sp>
      <p:sp>
        <p:nvSpPr>
          <p:cNvPr id="1451" name="System"/>
          <p:cNvSpPr txBox="1"/>
          <p:nvPr/>
        </p:nvSpPr>
        <p:spPr>
          <a:xfrm>
            <a:off x="6252738" y="8437851"/>
            <a:ext cx="2779520" cy="10139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400">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System</a:t>
            </a:r>
          </a:p>
        </p:txBody>
      </p:sp>
      <p:sp>
        <p:nvSpPr>
          <p:cNvPr id="1452" name="or customer requirements are a bit more specific, communicated through a requirements document"/>
          <p:cNvSpPr txBox="1"/>
          <p:nvPr/>
        </p:nvSpPr>
        <p:spPr>
          <a:xfrm>
            <a:off x="9241260" y="6958289"/>
            <a:ext cx="9665714" cy="1651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defTabSz="706516">
              <a:defRPr sz="3784"/>
            </a:lvl1pPr>
          </a:lstStyle>
          <a:p>
            <a:r>
              <a:t>or customer requirements are a bit more specific, communicated through a requirements document</a:t>
            </a:r>
          </a:p>
        </p:txBody>
      </p:sp>
      <p:sp>
        <p:nvSpPr>
          <p:cNvPr id="1453" name="requirements are quite formal and require thorough review, especially in regulated environments"/>
          <p:cNvSpPr txBox="1"/>
          <p:nvPr/>
        </p:nvSpPr>
        <p:spPr>
          <a:xfrm>
            <a:off x="9241260" y="8437851"/>
            <a:ext cx="10548456" cy="165100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defTabSz="747593">
              <a:defRPr sz="4004"/>
            </a:lvl1pPr>
          </a:lstStyle>
          <a:p>
            <a:r>
              <a:t>requirements are quite formal and require thorough review, especially in regulated environments</a:t>
            </a:r>
          </a:p>
        </p:txBody>
      </p:sp>
      <p:sp>
        <p:nvSpPr>
          <p:cNvPr id="1454"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455" name="How Do We Organize?"/>
          <p:cNvSpPr txBox="1">
            <a:spLocks noGrp="1"/>
          </p:cNvSpPr>
          <p:nvPr>
            <p:ph type="title"/>
          </p:nvPr>
        </p:nvSpPr>
        <p:spPr>
          <a:xfrm>
            <a:off x="3304657" y="2065102"/>
            <a:ext cx="17774686" cy="1643269"/>
          </a:xfrm>
          <a:prstGeom prst="rect">
            <a:avLst/>
          </a:prstGeom>
        </p:spPr>
        <p:txBody>
          <a:bodyPr>
            <a:normAutofit fontScale="90000"/>
          </a:bodyPr>
          <a:lstStyle>
            <a:lvl1pPr defTabSz="706516">
              <a:defRPr sz="10320"/>
            </a:lvl1pPr>
          </a:lstStyle>
          <a:p>
            <a:r>
              <a:t>How Do We Organize?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458"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1459"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46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84</a:t>
            </a:fld>
            <a:endParaRPr/>
          </a:p>
        </p:txBody>
      </p:sp>
      <p:sp>
        <p:nvSpPr>
          <p:cNvPr id="1461"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462"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463" name="Project Model"/>
          <p:cNvSpPr txBox="1">
            <a:spLocks noGrp="1"/>
          </p:cNvSpPr>
          <p:nvPr>
            <p:ph type="title"/>
          </p:nvPr>
        </p:nvSpPr>
        <p:spPr>
          <a:prstGeom prst="rect">
            <a:avLst/>
          </a:prstGeom>
        </p:spPr>
        <p:txBody>
          <a:bodyPr>
            <a:normAutofit fontScale="90000"/>
          </a:bodyPr>
          <a:lstStyle>
            <a:lvl1pPr defTabSz="624363">
              <a:defRPr sz="9120"/>
            </a:lvl1pPr>
          </a:lstStyle>
          <a:p>
            <a:r>
              <a:t>Project Model</a:t>
            </a:r>
          </a:p>
        </p:txBody>
      </p:sp>
      <p:sp>
        <p:nvSpPr>
          <p:cNvPr id="1464" name="Product"/>
          <p:cNvSpPr txBox="1">
            <a:spLocks noGrp="1"/>
          </p:cNvSpPr>
          <p:nvPr>
            <p:ph type="body" sz="quarter" idx="1"/>
          </p:nvPr>
        </p:nvSpPr>
        <p:spPr>
          <a:xfrm>
            <a:off x="2709433" y="5813950"/>
            <a:ext cx="2779520" cy="1013985"/>
          </a:xfrm>
          <a:prstGeom prst="rect">
            <a:avLst/>
          </a:prstGeom>
          <a:effectLst>
            <a:outerShdw blurRad="50800" dist="63500" dir="5400000" rotWithShape="0">
              <a:srgbClr val="000000"/>
            </a:outerShdw>
          </a:effectLst>
        </p:spPr>
        <p:txBody>
          <a:bodyPr/>
          <a:lstStyle>
            <a:lvl1pPr algn="r">
              <a:defRPr>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Product</a:t>
            </a:r>
          </a:p>
        </p:txBody>
      </p:sp>
      <p:sp>
        <p:nvSpPr>
          <p:cNvPr id="1465"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466" name="System"/>
          <p:cNvSpPr txBox="1"/>
          <p:nvPr/>
        </p:nvSpPr>
        <p:spPr>
          <a:xfrm>
            <a:off x="4247364" y="7089787"/>
            <a:ext cx="277952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400">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System</a:t>
            </a:r>
          </a:p>
        </p:txBody>
      </p:sp>
      <p:sp>
        <p:nvSpPr>
          <p:cNvPr id="1467" name="Requirements play a crucial role in the “V” process"/>
          <p:cNvSpPr txBox="1"/>
          <p:nvPr/>
        </p:nvSpPr>
        <p:spPr>
          <a:xfrm>
            <a:off x="3201787" y="4106328"/>
            <a:ext cx="17980426"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4400"/>
            </a:lvl1pPr>
          </a:lstStyle>
          <a:p>
            <a:r>
              <a:t>Requirements play a crucial role in the “V” process</a:t>
            </a:r>
          </a:p>
        </p:txBody>
      </p:sp>
      <p:sp>
        <p:nvSpPr>
          <p:cNvPr id="1468" name="Architecture"/>
          <p:cNvSpPr txBox="1"/>
          <p:nvPr/>
        </p:nvSpPr>
        <p:spPr>
          <a:xfrm>
            <a:off x="6893736" y="8365625"/>
            <a:ext cx="3032331"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Architecture</a:t>
            </a:r>
          </a:p>
        </p:txBody>
      </p:sp>
      <p:sp>
        <p:nvSpPr>
          <p:cNvPr id="1469" name="Requirements"/>
          <p:cNvSpPr txBox="1"/>
          <p:nvPr/>
        </p:nvSpPr>
        <p:spPr>
          <a:xfrm>
            <a:off x="5504362" y="5813950"/>
            <a:ext cx="3310751"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Requirements</a:t>
            </a:r>
          </a:p>
        </p:txBody>
      </p:sp>
      <p:sp>
        <p:nvSpPr>
          <p:cNvPr id="1470" name="Requirements"/>
          <p:cNvSpPr txBox="1"/>
          <p:nvPr/>
        </p:nvSpPr>
        <p:spPr>
          <a:xfrm>
            <a:off x="7002126" y="7089787"/>
            <a:ext cx="332757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Requirements</a:t>
            </a:r>
          </a:p>
        </p:txBody>
      </p:sp>
      <p:sp>
        <p:nvSpPr>
          <p:cNvPr id="1471" name="Design"/>
          <p:cNvSpPr txBox="1"/>
          <p:nvPr/>
        </p:nvSpPr>
        <p:spPr>
          <a:xfrm>
            <a:off x="8754855" y="9641462"/>
            <a:ext cx="1801516" cy="10139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Design</a:t>
            </a:r>
          </a:p>
        </p:txBody>
      </p:sp>
      <p:sp>
        <p:nvSpPr>
          <p:cNvPr id="1472" name="Development"/>
          <p:cNvSpPr txBox="1"/>
          <p:nvPr/>
        </p:nvSpPr>
        <p:spPr>
          <a:xfrm>
            <a:off x="10046114" y="10917300"/>
            <a:ext cx="354435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4400"/>
            </a:lvl1pPr>
          </a:lstStyle>
          <a:p>
            <a:r>
              <a:t>Development</a:t>
            </a:r>
          </a:p>
        </p:txBody>
      </p:sp>
      <p:sp>
        <p:nvSpPr>
          <p:cNvPr id="1473" name="Unit Testing"/>
          <p:cNvSpPr txBox="1"/>
          <p:nvPr/>
        </p:nvSpPr>
        <p:spPr>
          <a:xfrm>
            <a:off x="13194748" y="9641462"/>
            <a:ext cx="2922699" cy="10139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Unit Testing</a:t>
            </a:r>
          </a:p>
        </p:txBody>
      </p:sp>
      <p:sp>
        <p:nvSpPr>
          <p:cNvPr id="1474" name="Integration Testing"/>
          <p:cNvSpPr txBox="1"/>
          <p:nvPr/>
        </p:nvSpPr>
        <p:spPr>
          <a:xfrm>
            <a:off x="13867824" y="8365625"/>
            <a:ext cx="4248233"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Integration Testing</a:t>
            </a:r>
          </a:p>
        </p:txBody>
      </p:sp>
      <p:sp>
        <p:nvSpPr>
          <p:cNvPr id="1475" name="Verification Testing"/>
          <p:cNvSpPr txBox="1"/>
          <p:nvPr/>
        </p:nvSpPr>
        <p:spPr>
          <a:xfrm>
            <a:off x="15298723" y="7089787"/>
            <a:ext cx="4248233"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fontScale="92500"/>
          </a:bodyPr>
          <a:lstStyle>
            <a:lvl1pPr algn="l">
              <a:defRPr sz="4400"/>
            </a:lvl1pPr>
          </a:lstStyle>
          <a:p>
            <a:r>
              <a:t>Verification Testing</a:t>
            </a:r>
          </a:p>
        </p:txBody>
      </p:sp>
      <p:sp>
        <p:nvSpPr>
          <p:cNvPr id="1476" name="Validation Testing"/>
          <p:cNvSpPr txBox="1"/>
          <p:nvPr/>
        </p:nvSpPr>
        <p:spPr>
          <a:xfrm>
            <a:off x="17225212" y="5813950"/>
            <a:ext cx="4090805"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Validation Testing</a:t>
            </a:r>
          </a:p>
        </p:txBody>
      </p:sp>
      <p:sp>
        <p:nvSpPr>
          <p:cNvPr id="1489" name="Connection Line"/>
          <p:cNvSpPr/>
          <p:nvPr/>
        </p:nvSpPr>
        <p:spPr>
          <a:xfrm>
            <a:off x="4155945" y="6776866"/>
            <a:ext cx="935944" cy="921336"/>
          </a:xfrm>
          <a:custGeom>
            <a:avLst/>
            <a:gdLst/>
            <a:ahLst/>
            <a:cxnLst>
              <a:cxn ang="0">
                <a:pos x="wd2" y="hd2"/>
              </a:cxn>
              <a:cxn ang="5400000">
                <a:pos x="wd2" y="hd2"/>
              </a:cxn>
              <a:cxn ang="10800000">
                <a:pos x="wd2" y="hd2"/>
              </a:cxn>
              <a:cxn ang="16200000">
                <a:pos x="wd2" y="hd2"/>
              </a:cxn>
            </a:cxnLst>
            <a:rect l="0" t="0" r="r" b="b"/>
            <a:pathLst>
              <a:path w="21600" h="20431" extrusionOk="0">
                <a:moveTo>
                  <a:pt x="21600" y="20267"/>
                </a:moveTo>
                <a:cubicBezTo>
                  <a:pt x="8672" y="21600"/>
                  <a:pt x="1472" y="14844"/>
                  <a:pt x="0" y="0"/>
                </a:cubicBezTo>
              </a:path>
            </a:pathLst>
          </a:custGeom>
          <a:ln w="63500">
            <a:solidFill>
              <a:srgbClr val="000BFF"/>
            </a:solidFill>
            <a:miter lim="400000"/>
            <a:headEnd type="stealth"/>
          </a:ln>
        </p:spPr>
        <p:txBody>
          <a:bodyPr/>
          <a:lstStyle/>
          <a:p>
            <a:endParaRPr/>
          </a:p>
        </p:txBody>
      </p:sp>
      <p:sp>
        <p:nvSpPr>
          <p:cNvPr id="1490" name="Connection Line"/>
          <p:cNvSpPr/>
          <p:nvPr/>
        </p:nvSpPr>
        <p:spPr>
          <a:xfrm>
            <a:off x="5793744" y="8000079"/>
            <a:ext cx="935944" cy="921337"/>
          </a:xfrm>
          <a:custGeom>
            <a:avLst/>
            <a:gdLst/>
            <a:ahLst/>
            <a:cxnLst>
              <a:cxn ang="0">
                <a:pos x="wd2" y="hd2"/>
              </a:cxn>
              <a:cxn ang="5400000">
                <a:pos x="wd2" y="hd2"/>
              </a:cxn>
              <a:cxn ang="10800000">
                <a:pos x="wd2" y="hd2"/>
              </a:cxn>
              <a:cxn ang="16200000">
                <a:pos x="wd2" y="hd2"/>
              </a:cxn>
            </a:cxnLst>
            <a:rect l="0" t="0" r="r" b="b"/>
            <a:pathLst>
              <a:path w="21600" h="20431" extrusionOk="0">
                <a:moveTo>
                  <a:pt x="21600" y="20267"/>
                </a:moveTo>
                <a:cubicBezTo>
                  <a:pt x="8672" y="21600"/>
                  <a:pt x="1472" y="14844"/>
                  <a:pt x="0" y="0"/>
                </a:cubicBezTo>
              </a:path>
            </a:pathLst>
          </a:custGeom>
          <a:ln w="63500">
            <a:solidFill>
              <a:srgbClr val="000BFF"/>
            </a:solidFill>
            <a:miter lim="400000"/>
            <a:headEnd type="stealth"/>
          </a:ln>
        </p:spPr>
        <p:txBody>
          <a:bodyPr/>
          <a:lstStyle/>
          <a:p>
            <a:endParaRPr/>
          </a:p>
        </p:txBody>
      </p:sp>
      <p:sp>
        <p:nvSpPr>
          <p:cNvPr id="1491" name="Connection Line"/>
          <p:cNvSpPr/>
          <p:nvPr/>
        </p:nvSpPr>
        <p:spPr>
          <a:xfrm>
            <a:off x="7715428" y="9277628"/>
            <a:ext cx="935944" cy="921336"/>
          </a:xfrm>
          <a:custGeom>
            <a:avLst/>
            <a:gdLst/>
            <a:ahLst/>
            <a:cxnLst>
              <a:cxn ang="0">
                <a:pos x="wd2" y="hd2"/>
              </a:cxn>
              <a:cxn ang="5400000">
                <a:pos x="wd2" y="hd2"/>
              </a:cxn>
              <a:cxn ang="10800000">
                <a:pos x="wd2" y="hd2"/>
              </a:cxn>
              <a:cxn ang="16200000">
                <a:pos x="wd2" y="hd2"/>
              </a:cxn>
            </a:cxnLst>
            <a:rect l="0" t="0" r="r" b="b"/>
            <a:pathLst>
              <a:path w="21600" h="20431" extrusionOk="0">
                <a:moveTo>
                  <a:pt x="21600" y="20267"/>
                </a:moveTo>
                <a:cubicBezTo>
                  <a:pt x="8672" y="21600"/>
                  <a:pt x="1472" y="14844"/>
                  <a:pt x="0" y="0"/>
                </a:cubicBezTo>
              </a:path>
            </a:pathLst>
          </a:custGeom>
          <a:ln w="63500">
            <a:solidFill>
              <a:srgbClr val="000BFF"/>
            </a:solidFill>
            <a:miter lim="400000"/>
            <a:headEnd type="stealth"/>
          </a:ln>
        </p:spPr>
        <p:txBody>
          <a:bodyPr/>
          <a:lstStyle/>
          <a:p>
            <a:endParaRPr/>
          </a:p>
        </p:txBody>
      </p:sp>
      <p:sp>
        <p:nvSpPr>
          <p:cNvPr id="1492" name="Connection Line"/>
          <p:cNvSpPr/>
          <p:nvPr/>
        </p:nvSpPr>
        <p:spPr>
          <a:xfrm>
            <a:off x="9130769" y="10536948"/>
            <a:ext cx="935944" cy="921336"/>
          </a:xfrm>
          <a:custGeom>
            <a:avLst/>
            <a:gdLst/>
            <a:ahLst/>
            <a:cxnLst>
              <a:cxn ang="0">
                <a:pos x="wd2" y="hd2"/>
              </a:cxn>
              <a:cxn ang="5400000">
                <a:pos x="wd2" y="hd2"/>
              </a:cxn>
              <a:cxn ang="10800000">
                <a:pos x="wd2" y="hd2"/>
              </a:cxn>
              <a:cxn ang="16200000">
                <a:pos x="wd2" y="hd2"/>
              </a:cxn>
            </a:cxnLst>
            <a:rect l="0" t="0" r="r" b="b"/>
            <a:pathLst>
              <a:path w="21600" h="20431" extrusionOk="0">
                <a:moveTo>
                  <a:pt x="21600" y="20267"/>
                </a:moveTo>
                <a:cubicBezTo>
                  <a:pt x="8672" y="21600"/>
                  <a:pt x="1472" y="14844"/>
                  <a:pt x="0" y="0"/>
                </a:cubicBezTo>
              </a:path>
            </a:pathLst>
          </a:custGeom>
          <a:ln w="63500">
            <a:solidFill>
              <a:srgbClr val="000BFF"/>
            </a:solidFill>
            <a:miter lim="400000"/>
            <a:headEnd type="stealth"/>
          </a:ln>
        </p:spPr>
        <p:txBody>
          <a:bodyPr/>
          <a:lstStyle/>
          <a:p>
            <a:endParaRPr/>
          </a:p>
        </p:txBody>
      </p:sp>
      <p:sp>
        <p:nvSpPr>
          <p:cNvPr id="1493" name="Connection Line"/>
          <p:cNvSpPr/>
          <p:nvPr/>
        </p:nvSpPr>
        <p:spPr>
          <a:xfrm>
            <a:off x="13627605" y="10584395"/>
            <a:ext cx="935944" cy="921336"/>
          </a:xfrm>
          <a:custGeom>
            <a:avLst/>
            <a:gdLst/>
            <a:ahLst/>
            <a:cxnLst>
              <a:cxn ang="0">
                <a:pos x="wd2" y="hd2"/>
              </a:cxn>
              <a:cxn ang="5400000">
                <a:pos x="wd2" y="hd2"/>
              </a:cxn>
              <a:cxn ang="10800000">
                <a:pos x="wd2" y="hd2"/>
              </a:cxn>
              <a:cxn ang="16200000">
                <a:pos x="wd2" y="hd2"/>
              </a:cxn>
            </a:cxnLst>
            <a:rect l="0" t="0" r="r" b="b"/>
            <a:pathLst>
              <a:path w="21600" h="20431" extrusionOk="0">
                <a:moveTo>
                  <a:pt x="0" y="20267"/>
                </a:moveTo>
                <a:cubicBezTo>
                  <a:pt x="12928" y="21600"/>
                  <a:pt x="20128" y="14844"/>
                  <a:pt x="21600" y="0"/>
                </a:cubicBezTo>
              </a:path>
            </a:pathLst>
          </a:custGeom>
          <a:ln w="63500">
            <a:solidFill>
              <a:srgbClr val="000BFF"/>
            </a:solidFill>
            <a:miter lim="400000"/>
            <a:tailEnd type="stealth"/>
          </a:ln>
        </p:spPr>
        <p:txBody>
          <a:bodyPr/>
          <a:lstStyle/>
          <a:p>
            <a:endParaRPr/>
          </a:p>
        </p:txBody>
      </p:sp>
      <p:sp>
        <p:nvSpPr>
          <p:cNvPr id="1494" name="Connection Line"/>
          <p:cNvSpPr/>
          <p:nvPr/>
        </p:nvSpPr>
        <p:spPr>
          <a:xfrm>
            <a:off x="15950055" y="9325074"/>
            <a:ext cx="935944" cy="921337"/>
          </a:xfrm>
          <a:custGeom>
            <a:avLst/>
            <a:gdLst/>
            <a:ahLst/>
            <a:cxnLst>
              <a:cxn ang="0">
                <a:pos x="wd2" y="hd2"/>
              </a:cxn>
              <a:cxn ang="5400000">
                <a:pos x="wd2" y="hd2"/>
              </a:cxn>
              <a:cxn ang="10800000">
                <a:pos x="wd2" y="hd2"/>
              </a:cxn>
              <a:cxn ang="16200000">
                <a:pos x="wd2" y="hd2"/>
              </a:cxn>
            </a:cxnLst>
            <a:rect l="0" t="0" r="r" b="b"/>
            <a:pathLst>
              <a:path w="21600" h="20431" extrusionOk="0">
                <a:moveTo>
                  <a:pt x="0" y="20267"/>
                </a:moveTo>
                <a:cubicBezTo>
                  <a:pt x="12928" y="21600"/>
                  <a:pt x="20128" y="14844"/>
                  <a:pt x="21600" y="0"/>
                </a:cubicBezTo>
              </a:path>
            </a:pathLst>
          </a:custGeom>
          <a:ln w="63500">
            <a:solidFill>
              <a:srgbClr val="000BFF"/>
            </a:solidFill>
            <a:miter lim="400000"/>
            <a:tailEnd type="stealth"/>
          </a:ln>
        </p:spPr>
        <p:txBody>
          <a:bodyPr/>
          <a:lstStyle/>
          <a:p>
            <a:endParaRPr/>
          </a:p>
        </p:txBody>
      </p:sp>
      <p:sp>
        <p:nvSpPr>
          <p:cNvPr id="1495" name="Connection Line"/>
          <p:cNvSpPr/>
          <p:nvPr/>
        </p:nvSpPr>
        <p:spPr>
          <a:xfrm>
            <a:off x="18022918" y="8047525"/>
            <a:ext cx="935944" cy="921337"/>
          </a:xfrm>
          <a:custGeom>
            <a:avLst/>
            <a:gdLst/>
            <a:ahLst/>
            <a:cxnLst>
              <a:cxn ang="0">
                <a:pos x="wd2" y="hd2"/>
              </a:cxn>
              <a:cxn ang="5400000">
                <a:pos x="wd2" y="hd2"/>
              </a:cxn>
              <a:cxn ang="10800000">
                <a:pos x="wd2" y="hd2"/>
              </a:cxn>
              <a:cxn ang="16200000">
                <a:pos x="wd2" y="hd2"/>
              </a:cxn>
            </a:cxnLst>
            <a:rect l="0" t="0" r="r" b="b"/>
            <a:pathLst>
              <a:path w="21600" h="20431" extrusionOk="0">
                <a:moveTo>
                  <a:pt x="0" y="20267"/>
                </a:moveTo>
                <a:cubicBezTo>
                  <a:pt x="12928" y="21600"/>
                  <a:pt x="20128" y="14844"/>
                  <a:pt x="21600" y="0"/>
                </a:cubicBezTo>
              </a:path>
            </a:pathLst>
          </a:custGeom>
          <a:ln w="63500">
            <a:solidFill>
              <a:srgbClr val="000BFF"/>
            </a:solidFill>
            <a:miter lim="400000"/>
            <a:tailEnd type="stealth"/>
          </a:ln>
        </p:spPr>
        <p:txBody>
          <a:bodyPr/>
          <a:lstStyle/>
          <a:p>
            <a:endParaRPr/>
          </a:p>
        </p:txBody>
      </p:sp>
      <p:sp>
        <p:nvSpPr>
          <p:cNvPr id="1496" name="Connection Line"/>
          <p:cNvSpPr/>
          <p:nvPr/>
        </p:nvSpPr>
        <p:spPr>
          <a:xfrm>
            <a:off x="19576405" y="6773853"/>
            <a:ext cx="935944" cy="921336"/>
          </a:xfrm>
          <a:custGeom>
            <a:avLst/>
            <a:gdLst/>
            <a:ahLst/>
            <a:cxnLst>
              <a:cxn ang="0">
                <a:pos x="wd2" y="hd2"/>
              </a:cxn>
              <a:cxn ang="5400000">
                <a:pos x="wd2" y="hd2"/>
              </a:cxn>
              <a:cxn ang="10800000">
                <a:pos x="wd2" y="hd2"/>
              </a:cxn>
              <a:cxn ang="16200000">
                <a:pos x="wd2" y="hd2"/>
              </a:cxn>
            </a:cxnLst>
            <a:rect l="0" t="0" r="r" b="b"/>
            <a:pathLst>
              <a:path w="21600" h="20431" extrusionOk="0">
                <a:moveTo>
                  <a:pt x="0" y="20267"/>
                </a:moveTo>
                <a:cubicBezTo>
                  <a:pt x="12928" y="21600"/>
                  <a:pt x="20128" y="14844"/>
                  <a:pt x="21600" y="0"/>
                </a:cubicBezTo>
              </a:path>
            </a:pathLst>
          </a:custGeom>
          <a:ln w="63500">
            <a:solidFill>
              <a:srgbClr val="000BFF"/>
            </a:solidFill>
            <a:miter lim="400000"/>
            <a:tailEnd type="stealth"/>
          </a:ln>
        </p:spPr>
        <p:txBody>
          <a:bodyPr/>
          <a:lstStyle/>
          <a:p>
            <a:endParaRPr/>
          </a:p>
        </p:txBody>
      </p:sp>
      <p:sp>
        <p:nvSpPr>
          <p:cNvPr id="1497" name="Connection Line"/>
          <p:cNvSpPr/>
          <p:nvPr/>
        </p:nvSpPr>
        <p:spPr>
          <a:xfrm>
            <a:off x="10659854" y="9700271"/>
            <a:ext cx="2303487" cy="312383"/>
          </a:xfrm>
          <a:custGeom>
            <a:avLst/>
            <a:gdLst/>
            <a:ahLst/>
            <a:cxnLst>
              <a:cxn ang="0">
                <a:pos x="wd2" y="hd2"/>
              </a:cxn>
              <a:cxn ang="5400000">
                <a:pos x="wd2" y="hd2"/>
              </a:cxn>
              <a:cxn ang="10800000">
                <a:pos x="wd2" y="hd2"/>
              </a:cxn>
              <a:cxn ang="16200000">
                <a:pos x="wd2" y="hd2"/>
              </a:cxn>
            </a:cxnLst>
            <a:rect l="0" t="0" r="r" b="b"/>
            <a:pathLst>
              <a:path w="21600" h="16210" extrusionOk="0">
                <a:moveTo>
                  <a:pt x="0" y="16210"/>
                </a:moveTo>
                <a:cubicBezTo>
                  <a:pt x="6943" y="-4877"/>
                  <a:pt x="14143" y="-5390"/>
                  <a:pt x="21600" y="14672"/>
                </a:cubicBezTo>
              </a:path>
            </a:pathLst>
          </a:custGeom>
          <a:ln w="63500">
            <a:solidFill>
              <a:srgbClr val="000BFF"/>
            </a:solidFill>
            <a:miter lim="400000"/>
            <a:headEnd type="stealth"/>
          </a:ln>
        </p:spPr>
        <p:txBody>
          <a:bodyPr/>
          <a:lstStyle/>
          <a:p>
            <a:endParaRPr/>
          </a:p>
        </p:txBody>
      </p:sp>
      <p:sp>
        <p:nvSpPr>
          <p:cNvPr id="1498" name="Connection Line"/>
          <p:cNvSpPr/>
          <p:nvPr/>
        </p:nvSpPr>
        <p:spPr>
          <a:xfrm>
            <a:off x="10090115" y="8397374"/>
            <a:ext cx="3446183" cy="327118"/>
          </a:xfrm>
          <a:custGeom>
            <a:avLst/>
            <a:gdLst/>
            <a:ahLst/>
            <a:cxnLst>
              <a:cxn ang="0">
                <a:pos x="wd2" y="hd2"/>
              </a:cxn>
              <a:cxn ang="5400000">
                <a:pos x="wd2" y="hd2"/>
              </a:cxn>
              <a:cxn ang="10800000">
                <a:pos x="wd2" y="hd2"/>
              </a:cxn>
              <a:cxn ang="16200000">
                <a:pos x="wd2" y="hd2"/>
              </a:cxn>
            </a:cxnLst>
            <a:rect l="0" t="0" r="r" b="b"/>
            <a:pathLst>
              <a:path w="21600" h="16216" extrusionOk="0">
                <a:moveTo>
                  <a:pt x="0" y="16216"/>
                </a:moveTo>
                <a:cubicBezTo>
                  <a:pt x="7046" y="-4736"/>
                  <a:pt x="14246" y="-5384"/>
                  <a:pt x="21600" y="14272"/>
                </a:cubicBezTo>
              </a:path>
            </a:pathLst>
          </a:custGeom>
          <a:ln w="63500">
            <a:solidFill>
              <a:srgbClr val="000BFF"/>
            </a:solidFill>
            <a:miter lim="400000"/>
            <a:headEnd type="stealth"/>
          </a:ln>
        </p:spPr>
        <p:txBody>
          <a:bodyPr/>
          <a:lstStyle/>
          <a:p>
            <a:endParaRPr/>
          </a:p>
        </p:txBody>
      </p:sp>
      <p:sp>
        <p:nvSpPr>
          <p:cNvPr id="1499" name="Connection Line"/>
          <p:cNvSpPr/>
          <p:nvPr/>
        </p:nvSpPr>
        <p:spPr>
          <a:xfrm>
            <a:off x="10677886" y="7221739"/>
            <a:ext cx="4081632" cy="318311"/>
          </a:xfrm>
          <a:custGeom>
            <a:avLst/>
            <a:gdLst/>
            <a:ahLst/>
            <a:cxnLst>
              <a:cxn ang="0">
                <a:pos x="wd2" y="hd2"/>
              </a:cxn>
              <a:cxn ang="5400000">
                <a:pos x="wd2" y="hd2"/>
              </a:cxn>
              <a:cxn ang="10800000">
                <a:pos x="wd2" y="hd2"/>
              </a:cxn>
              <a:cxn ang="16200000">
                <a:pos x="wd2" y="hd2"/>
              </a:cxn>
            </a:cxnLst>
            <a:rect l="0" t="0" r="r" b="b"/>
            <a:pathLst>
              <a:path w="21600" h="16205" extrusionOk="0">
                <a:moveTo>
                  <a:pt x="0" y="15112"/>
                </a:moveTo>
                <a:cubicBezTo>
                  <a:pt x="7087" y="-5395"/>
                  <a:pt x="14287" y="-5031"/>
                  <a:pt x="21600" y="16205"/>
                </a:cubicBezTo>
              </a:path>
            </a:pathLst>
          </a:custGeom>
          <a:ln w="63500">
            <a:solidFill>
              <a:srgbClr val="000BFF"/>
            </a:solidFill>
            <a:miter lim="400000"/>
            <a:headEnd type="stealth"/>
          </a:ln>
        </p:spPr>
        <p:txBody>
          <a:bodyPr/>
          <a:lstStyle/>
          <a:p>
            <a:endParaRPr/>
          </a:p>
        </p:txBody>
      </p:sp>
      <p:sp>
        <p:nvSpPr>
          <p:cNvPr id="1500" name="Connection Line"/>
          <p:cNvSpPr/>
          <p:nvPr/>
        </p:nvSpPr>
        <p:spPr>
          <a:xfrm>
            <a:off x="9252781" y="5793592"/>
            <a:ext cx="7282825" cy="486160"/>
          </a:xfrm>
          <a:custGeom>
            <a:avLst/>
            <a:gdLst/>
            <a:ahLst/>
            <a:cxnLst>
              <a:cxn ang="0">
                <a:pos x="wd2" y="hd2"/>
              </a:cxn>
              <a:cxn ang="5400000">
                <a:pos x="wd2" y="hd2"/>
              </a:cxn>
              <a:cxn ang="10800000">
                <a:pos x="wd2" y="hd2"/>
              </a:cxn>
              <a:cxn ang="16200000">
                <a:pos x="wd2" y="hd2"/>
              </a:cxn>
            </a:cxnLst>
            <a:rect l="0" t="0" r="r" b="b"/>
            <a:pathLst>
              <a:path w="21600" h="16203" extrusionOk="0">
                <a:moveTo>
                  <a:pt x="0" y="15365"/>
                </a:moveTo>
                <a:cubicBezTo>
                  <a:pt x="6494" y="-5397"/>
                  <a:pt x="13694" y="-5118"/>
                  <a:pt x="21600" y="16203"/>
                </a:cubicBezTo>
              </a:path>
            </a:pathLst>
          </a:custGeom>
          <a:ln w="63500">
            <a:solidFill>
              <a:srgbClr val="000BFF"/>
            </a:solidFill>
            <a:miter lim="400000"/>
            <a:headEnd type="stealth"/>
          </a:ln>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468"/>
                                        </p:tgtEl>
                                        <p:attrNameLst>
                                          <p:attrName>style.visibility</p:attrName>
                                        </p:attrNameLst>
                                      </p:cBhvr>
                                      <p:to>
                                        <p:strVal val="visible"/>
                                      </p:to>
                                    </p:set>
                                    <p:anim calcmode="lin" valueType="num">
                                      <p:cBhvr>
                                        <p:cTn id="7" dur="1000" fill="hold"/>
                                        <p:tgtEl>
                                          <p:spTgt spid="1468"/>
                                        </p:tgtEl>
                                        <p:attrNameLst>
                                          <p:attrName>ppt_w</p:attrName>
                                        </p:attrNameLst>
                                      </p:cBhvr>
                                      <p:tavLst>
                                        <p:tav tm="0">
                                          <p:val>
                                            <p:fltVal val="0"/>
                                          </p:val>
                                        </p:tav>
                                        <p:tav tm="100000">
                                          <p:val>
                                            <p:strVal val="#ppt_w"/>
                                          </p:val>
                                        </p:tav>
                                      </p:tavLst>
                                    </p:anim>
                                    <p:anim calcmode="lin" valueType="num">
                                      <p:cBhvr>
                                        <p:cTn id="8" dur="1000" fill="hold"/>
                                        <p:tgtEl>
                                          <p:spTgt spid="146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2" nodeType="afterEffect">
                                  <p:stCondLst>
                                    <p:cond delay="300"/>
                                  </p:stCondLst>
                                  <p:iterate>
                                    <p:tmAbs val="0"/>
                                  </p:iterate>
                                  <p:childTnLst>
                                    <p:set>
                                      <p:cBhvr>
                                        <p:cTn id="11" fill="hold"/>
                                        <p:tgtEl>
                                          <p:spTgt spid="1490"/>
                                        </p:tgtEl>
                                        <p:attrNameLst>
                                          <p:attrName>style.visibility</p:attrName>
                                        </p:attrNameLst>
                                      </p:cBhvr>
                                      <p:to>
                                        <p:strVal val="visible"/>
                                      </p:to>
                                    </p:set>
                                    <p:anim calcmode="lin" valueType="num">
                                      <p:cBhvr>
                                        <p:cTn id="12" dur="1000" fill="hold"/>
                                        <p:tgtEl>
                                          <p:spTgt spid="1490"/>
                                        </p:tgtEl>
                                        <p:attrNameLst>
                                          <p:attrName>ppt_w</p:attrName>
                                        </p:attrNameLst>
                                      </p:cBhvr>
                                      <p:tavLst>
                                        <p:tav tm="0">
                                          <p:val>
                                            <p:fltVal val="0"/>
                                          </p:val>
                                        </p:tav>
                                        <p:tav tm="100000">
                                          <p:val>
                                            <p:strVal val="#ppt_w"/>
                                          </p:val>
                                        </p:tav>
                                      </p:tavLst>
                                    </p:anim>
                                    <p:anim calcmode="lin" valueType="num">
                                      <p:cBhvr>
                                        <p:cTn id="13" dur="1000" fill="hold"/>
                                        <p:tgtEl>
                                          <p:spTgt spid="1490"/>
                                        </p:tgtEl>
                                        <p:attrNameLst>
                                          <p:attrName>ppt_h</p:attrName>
                                        </p:attrNameLst>
                                      </p:cBhvr>
                                      <p:tavLst>
                                        <p:tav tm="0">
                                          <p:val>
                                            <p:fltVal val="0"/>
                                          </p:val>
                                        </p:tav>
                                        <p:tav tm="100000">
                                          <p:val>
                                            <p:strVal val="#ppt_h"/>
                                          </p:val>
                                        </p:tav>
                                      </p:tavLst>
                                    </p:anim>
                                  </p:childTnLst>
                                </p:cTn>
                              </p:par>
                            </p:childTnLst>
                          </p:cTn>
                        </p:par>
                        <p:par>
                          <p:cTn id="14" fill="hold">
                            <p:stCondLst>
                              <p:cond delay="2300"/>
                            </p:stCondLst>
                            <p:childTnLst>
                              <p:par>
                                <p:cTn id="15" presetID="23" presetClass="entr" presetSubtype="16" fill="hold" grpId="3" nodeType="afterEffect">
                                  <p:stCondLst>
                                    <p:cond delay="500"/>
                                  </p:stCondLst>
                                  <p:iterate>
                                    <p:tmAbs val="0"/>
                                  </p:iterate>
                                  <p:childTnLst>
                                    <p:set>
                                      <p:cBhvr>
                                        <p:cTn id="16" fill="hold"/>
                                        <p:tgtEl>
                                          <p:spTgt spid="1471"/>
                                        </p:tgtEl>
                                        <p:attrNameLst>
                                          <p:attrName>style.visibility</p:attrName>
                                        </p:attrNameLst>
                                      </p:cBhvr>
                                      <p:to>
                                        <p:strVal val="visible"/>
                                      </p:to>
                                    </p:set>
                                    <p:anim calcmode="lin" valueType="num">
                                      <p:cBhvr>
                                        <p:cTn id="17" dur="1000" fill="hold"/>
                                        <p:tgtEl>
                                          <p:spTgt spid="1471"/>
                                        </p:tgtEl>
                                        <p:attrNameLst>
                                          <p:attrName>ppt_w</p:attrName>
                                        </p:attrNameLst>
                                      </p:cBhvr>
                                      <p:tavLst>
                                        <p:tav tm="0">
                                          <p:val>
                                            <p:fltVal val="0"/>
                                          </p:val>
                                        </p:tav>
                                        <p:tav tm="100000">
                                          <p:val>
                                            <p:strVal val="#ppt_w"/>
                                          </p:val>
                                        </p:tav>
                                      </p:tavLst>
                                    </p:anim>
                                    <p:anim calcmode="lin" valueType="num">
                                      <p:cBhvr>
                                        <p:cTn id="18" dur="1000" fill="hold"/>
                                        <p:tgtEl>
                                          <p:spTgt spid="1471"/>
                                        </p:tgtEl>
                                        <p:attrNameLst>
                                          <p:attrName>ppt_h</p:attrName>
                                        </p:attrNameLst>
                                      </p:cBhvr>
                                      <p:tavLst>
                                        <p:tav tm="0">
                                          <p:val>
                                            <p:fltVal val="0"/>
                                          </p:val>
                                        </p:tav>
                                        <p:tav tm="100000">
                                          <p:val>
                                            <p:strVal val="#ppt_h"/>
                                          </p:val>
                                        </p:tav>
                                      </p:tavLst>
                                    </p:anim>
                                  </p:childTnLst>
                                </p:cTn>
                              </p:par>
                            </p:childTnLst>
                          </p:cTn>
                        </p:par>
                        <p:par>
                          <p:cTn id="19" fill="hold">
                            <p:stCondLst>
                              <p:cond delay="3800"/>
                            </p:stCondLst>
                            <p:childTnLst>
                              <p:par>
                                <p:cTn id="20" presetID="23" presetClass="entr" presetSubtype="16" fill="hold" grpId="4" nodeType="afterEffect">
                                  <p:stCondLst>
                                    <p:cond delay="300"/>
                                  </p:stCondLst>
                                  <p:iterate>
                                    <p:tmAbs val="0"/>
                                  </p:iterate>
                                  <p:childTnLst>
                                    <p:set>
                                      <p:cBhvr>
                                        <p:cTn id="21" fill="hold"/>
                                        <p:tgtEl>
                                          <p:spTgt spid="1491"/>
                                        </p:tgtEl>
                                        <p:attrNameLst>
                                          <p:attrName>style.visibility</p:attrName>
                                        </p:attrNameLst>
                                      </p:cBhvr>
                                      <p:to>
                                        <p:strVal val="visible"/>
                                      </p:to>
                                    </p:set>
                                    <p:anim calcmode="lin" valueType="num">
                                      <p:cBhvr>
                                        <p:cTn id="22" dur="1000" fill="hold"/>
                                        <p:tgtEl>
                                          <p:spTgt spid="1491"/>
                                        </p:tgtEl>
                                        <p:attrNameLst>
                                          <p:attrName>ppt_w</p:attrName>
                                        </p:attrNameLst>
                                      </p:cBhvr>
                                      <p:tavLst>
                                        <p:tav tm="0">
                                          <p:val>
                                            <p:fltVal val="0"/>
                                          </p:val>
                                        </p:tav>
                                        <p:tav tm="100000">
                                          <p:val>
                                            <p:strVal val="#ppt_w"/>
                                          </p:val>
                                        </p:tav>
                                      </p:tavLst>
                                    </p:anim>
                                    <p:anim calcmode="lin" valueType="num">
                                      <p:cBhvr>
                                        <p:cTn id="23" dur="1000" fill="hold"/>
                                        <p:tgtEl>
                                          <p:spTgt spid="1491"/>
                                        </p:tgtEl>
                                        <p:attrNameLst>
                                          <p:attrName>ppt_h</p:attrName>
                                        </p:attrNameLst>
                                      </p:cBhvr>
                                      <p:tavLst>
                                        <p:tav tm="0">
                                          <p:val>
                                            <p:fltVal val="0"/>
                                          </p:val>
                                        </p:tav>
                                        <p:tav tm="100000">
                                          <p:val>
                                            <p:strVal val="#ppt_h"/>
                                          </p:val>
                                        </p:tav>
                                      </p:tavLst>
                                    </p:anim>
                                  </p:childTnLst>
                                </p:cTn>
                              </p:par>
                            </p:childTnLst>
                          </p:cTn>
                        </p:par>
                        <p:par>
                          <p:cTn id="24" fill="hold">
                            <p:stCondLst>
                              <p:cond delay="5100"/>
                            </p:stCondLst>
                            <p:childTnLst>
                              <p:par>
                                <p:cTn id="25" presetID="23" presetClass="entr" presetSubtype="16" fill="hold" grpId="5" nodeType="afterEffect">
                                  <p:stCondLst>
                                    <p:cond delay="300"/>
                                  </p:stCondLst>
                                  <p:iterate>
                                    <p:tmAbs val="0"/>
                                  </p:iterate>
                                  <p:childTnLst>
                                    <p:set>
                                      <p:cBhvr>
                                        <p:cTn id="26" fill="hold"/>
                                        <p:tgtEl>
                                          <p:spTgt spid="1472"/>
                                        </p:tgtEl>
                                        <p:attrNameLst>
                                          <p:attrName>style.visibility</p:attrName>
                                        </p:attrNameLst>
                                      </p:cBhvr>
                                      <p:to>
                                        <p:strVal val="visible"/>
                                      </p:to>
                                    </p:set>
                                    <p:anim calcmode="lin" valueType="num">
                                      <p:cBhvr>
                                        <p:cTn id="27" dur="1000" fill="hold"/>
                                        <p:tgtEl>
                                          <p:spTgt spid="1472"/>
                                        </p:tgtEl>
                                        <p:attrNameLst>
                                          <p:attrName>ppt_w</p:attrName>
                                        </p:attrNameLst>
                                      </p:cBhvr>
                                      <p:tavLst>
                                        <p:tav tm="0">
                                          <p:val>
                                            <p:fltVal val="0"/>
                                          </p:val>
                                        </p:tav>
                                        <p:tav tm="100000">
                                          <p:val>
                                            <p:strVal val="#ppt_w"/>
                                          </p:val>
                                        </p:tav>
                                      </p:tavLst>
                                    </p:anim>
                                    <p:anim calcmode="lin" valueType="num">
                                      <p:cBhvr>
                                        <p:cTn id="28" dur="1000" fill="hold"/>
                                        <p:tgtEl>
                                          <p:spTgt spid="1472"/>
                                        </p:tgtEl>
                                        <p:attrNameLst>
                                          <p:attrName>ppt_h</p:attrName>
                                        </p:attrNameLst>
                                      </p:cBhvr>
                                      <p:tavLst>
                                        <p:tav tm="0">
                                          <p:val>
                                            <p:fltVal val="0"/>
                                          </p:val>
                                        </p:tav>
                                        <p:tav tm="100000">
                                          <p:val>
                                            <p:strVal val="#ppt_h"/>
                                          </p:val>
                                        </p:tav>
                                      </p:tavLst>
                                    </p:anim>
                                  </p:childTnLst>
                                </p:cTn>
                              </p:par>
                            </p:childTnLst>
                          </p:cTn>
                        </p:par>
                        <p:par>
                          <p:cTn id="29" fill="hold">
                            <p:stCondLst>
                              <p:cond delay="6400"/>
                            </p:stCondLst>
                            <p:childTnLst>
                              <p:par>
                                <p:cTn id="30" presetID="23" presetClass="entr" presetSubtype="16" fill="hold" grpId="6" nodeType="afterEffect">
                                  <p:stCondLst>
                                    <p:cond delay="300"/>
                                  </p:stCondLst>
                                  <p:iterate>
                                    <p:tmAbs val="0"/>
                                  </p:iterate>
                                  <p:childTnLst>
                                    <p:set>
                                      <p:cBhvr>
                                        <p:cTn id="31" fill="hold"/>
                                        <p:tgtEl>
                                          <p:spTgt spid="1492"/>
                                        </p:tgtEl>
                                        <p:attrNameLst>
                                          <p:attrName>style.visibility</p:attrName>
                                        </p:attrNameLst>
                                      </p:cBhvr>
                                      <p:to>
                                        <p:strVal val="visible"/>
                                      </p:to>
                                    </p:set>
                                    <p:anim calcmode="lin" valueType="num">
                                      <p:cBhvr>
                                        <p:cTn id="32" dur="1000" fill="hold"/>
                                        <p:tgtEl>
                                          <p:spTgt spid="1492"/>
                                        </p:tgtEl>
                                        <p:attrNameLst>
                                          <p:attrName>ppt_w</p:attrName>
                                        </p:attrNameLst>
                                      </p:cBhvr>
                                      <p:tavLst>
                                        <p:tav tm="0">
                                          <p:val>
                                            <p:fltVal val="0"/>
                                          </p:val>
                                        </p:tav>
                                        <p:tav tm="100000">
                                          <p:val>
                                            <p:strVal val="#ppt_w"/>
                                          </p:val>
                                        </p:tav>
                                      </p:tavLst>
                                    </p:anim>
                                    <p:anim calcmode="lin" valueType="num">
                                      <p:cBhvr>
                                        <p:cTn id="33" dur="1000" fill="hold"/>
                                        <p:tgtEl>
                                          <p:spTgt spid="1492"/>
                                        </p:tgtEl>
                                        <p:attrNameLst>
                                          <p:attrName>ppt_h</p:attrName>
                                        </p:attrNameLst>
                                      </p:cBhvr>
                                      <p:tavLst>
                                        <p:tav tm="0">
                                          <p:val>
                                            <p:fltVal val="0"/>
                                          </p:val>
                                        </p:tav>
                                        <p:tav tm="100000">
                                          <p:val>
                                            <p:strVal val="#ppt_h"/>
                                          </p:val>
                                        </p:tav>
                                      </p:tavLst>
                                    </p:anim>
                                  </p:childTnLst>
                                </p:cTn>
                              </p:par>
                            </p:childTnLst>
                          </p:cTn>
                        </p:par>
                        <p:par>
                          <p:cTn id="34" fill="hold">
                            <p:stCondLst>
                              <p:cond delay="7700"/>
                            </p:stCondLst>
                            <p:childTnLst>
                              <p:par>
                                <p:cTn id="35" presetID="23" presetClass="entr" presetSubtype="16" fill="hold" grpId="7" nodeType="afterEffect">
                                  <p:stCondLst>
                                    <p:cond delay="300"/>
                                  </p:stCondLst>
                                  <p:iterate>
                                    <p:tmAbs val="0"/>
                                  </p:iterate>
                                  <p:childTnLst>
                                    <p:set>
                                      <p:cBhvr>
                                        <p:cTn id="36" fill="hold"/>
                                        <p:tgtEl>
                                          <p:spTgt spid="1493"/>
                                        </p:tgtEl>
                                        <p:attrNameLst>
                                          <p:attrName>style.visibility</p:attrName>
                                        </p:attrNameLst>
                                      </p:cBhvr>
                                      <p:to>
                                        <p:strVal val="visible"/>
                                      </p:to>
                                    </p:set>
                                    <p:anim calcmode="lin" valueType="num">
                                      <p:cBhvr>
                                        <p:cTn id="37" dur="1000" fill="hold"/>
                                        <p:tgtEl>
                                          <p:spTgt spid="1493"/>
                                        </p:tgtEl>
                                        <p:attrNameLst>
                                          <p:attrName>ppt_w</p:attrName>
                                        </p:attrNameLst>
                                      </p:cBhvr>
                                      <p:tavLst>
                                        <p:tav tm="0">
                                          <p:val>
                                            <p:fltVal val="0"/>
                                          </p:val>
                                        </p:tav>
                                        <p:tav tm="100000">
                                          <p:val>
                                            <p:strVal val="#ppt_w"/>
                                          </p:val>
                                        </p:tav>
                                      </p:tavLst>
                                    </p:anim>
                                    <p:anim calcmode="lin" valueType="num">
                                      <p:cBhvr>
                                        <p:cTn id="38" dur="1000" fill="hold"/>
                                        <p:tgtEl>
                                          <p:spTgt spid="1493"/>
                                        </p:tgtEl>
                                        <p:attrNameLst>
                                          <p:attrName>ppt_h</p:attrName>
                                        </p:attrNameLst>
                                      </p:cBhvr>
                                      <p:tavLst>
                                        <p:tav tm="0">
                                          <p:val>
                                            <p:fltVal val="0"/>
                                          </p:val>
                                        </p:tav>
                                        <p:tav tm="100000">
                                          <p:val>
                                            <p:strVal val="#ppt_h"/>
                                          </p:val>
                                        </p:tav>
                                      </p:tavLst>
                                    </p:anim>
                                  </p:childTnLst>
                                </p:cTn>
                              </p:par>
                            </p:childTnLst>
                          </p:cTn>
                        </p:par>
                        <p:par>
                          <p:cTn id="39" fill="hold">
                            <p:stCondLst>
                              <p:cond delay="9000"/>
                            </p:stCondLst>
                            <p:childTnLst>
                              <p:par>
                                <p:cTn id="40" presetID="23" presetClass="entr" presetSubtype="16" fill="hold" grpId="8" nodeType="afterEffect">
                                  <p:stCondLst>
                                    <p:cond delay="600"/>
                                  </p:stCondLst>
                                  <p:iterate>
                                    <p:tmAbs val="0"/>
                                  </p:iterate>
                                  <p:childTnLst>
                                    <p:set>
                                      <p:cBhvr>
                                        <p:cTn id="41" fill="hold"/>
                                        <p:tgtEl>
                                          <p:spTgt spid="1473"/>
                                        </p:tgtEl>
                                        <p:attrNameLst>
                                          <p:attrName>style.visibility</p:attrName>
                                        </p:attrNameLst>
                                      </p:cBhvr>
                                      <p:to>
                                        <p:strVal val="visible"/>
                                      </p:to>
                                    </p:set>
                                    <p:anim calcmode="lin" valueType="num">
                                      <p:cBhvr>
                                        <p:cTn id="42" dur="1000" fill="hold"/>
                                        <p:tgtEl>
                                          <p:spTgt spid="1473"/>
                                        </p:tgtEl>
                                        <p:attrNameLst>
                                          <p:attrName>ppt_w</p:attrName>
                                        </p:attrNameLst>
                                      </p:cBhvr>
                                      <p:tavLst>
                                        <p:tav tm="0">
                                          <p:val>
                                            <p:fltVal val="0"/>
                                          </p:val>
                                        </p:tav>
                                        <p:tav tm="100000">
                                          <p:val>
                                            <p:strVal val="#ppt_w"/>
                                          </p:val>
                                        </p:tav>
                                      </p:tavLst>
                                    </p:anim>
                                    <p:anim calcmode="lin" valueType="num">
                                      <p:cBhvr>
                                        <p:cTn id="43" dur="1000" fill="hold"/>
                                        <p:tgtEl>
                                          <p:spTgt spid="1473"/>
                                        </p:tgtEl>
                                        <p:attrNameLst>
                                          <p:attrName>ppt_h</p:attrName>
                                        </p:attrNameLst>
                                      </p:cBhvr>
                                      <p:tavLst>
                                        <p:tav tm="0">
                                          <p:val>
                                            <p:fltVal val="0"/>
                                          </p:val>
                                        </p:tav>
                                        <p:tav tm="100000">
                                          <p:val>
                                            <p:strVal val="#ppt_h"/>
                                          </p:val>
                                        </p:tav>
                                      </p:tavLst>
                                    </p:anim>
                                  </p:childTnLst>
                                </p:cTn>
                              </p:par>
                            </p:childTnLst>
                          </p:cTn>
                        </p:par>
                        <p:par>
                          <p:cTn id="44" fill="hold">
                            <p:stCondLst>
                              <p:cond delay="10600"/>
                            </p:stCondLst>
                            <p:childTnLst>
                              <p:par>
                                <p:cTn id="45" presetID="23" presetClass="entr" presetSubtype="16" fill="hold" grpId="9" nodeType="afterEffect">
                                  <p:stCondLst>
                                    <p:cond delay="300"/>
                                  </p:stCondLst>
                                  <p:iterate>
                                    <p:tmAbs val="0"/>
                                  </p:iterate>
                                  <p:childTnLst>
                                    <p:set>
                                      <p:cBhvr>
                                        <p:cTn id="46" fill="hold"/>
                                        <p:tgtEl>
                                          <p:spTgt spid="1497"/>
                                        </p:tgtEl>
                                        <p:attrNameLst>
                                          <p:attrName>style.visibility</p:attrName>
                                        </p:attrNameLst>
                                      </p:cBhvr>
                                      <p:to>
                                        <p:strVal val="visible"/>
                                      </p:to>
                                    </p:set>
                                    <p:anim calcmode="lin" valueType="num">
                                      <p:cBhvr>
                                        <p:cTn id="47" dur="1000" fill="hold"/>
                                        <p:tgtEl>
                                          <p:spTgt spid="1497"/>
                                        </p:tgtEl>
                                        <p:attrNameLst>
                                          <p:attrName>ppt_w</p:attrName>
                                        </p:attrNameLst>
                                      </p:cBhvr>
                                      <p:tavLst>
                                        <p:tav tm="0">
                                          <p:val>
                                            <p:fltVal val="0"/>
                                          </p:val>
                                        </p:tav>
                                        <p:tav tm="100000">
                                          <p:val>
                                            <p:strVal val="#ppt_w"/>
                                          </p:val>
                                        </p:tav>
                                      </p:tavLst>
                                    </p:anim>
                                    <p:anim calcmode="lin" valueType="num">
                                      <p:cBhvr>
                                        <p:cTn id="48" dur="1000" fill="hold"/>
                                        <p:tgtEl>
                                          <p:spTgt spid="1497"/>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10" nodeType="clickEffect">
                                  <p:stCondLst>
                                    <p:cond delay="0"/>
                                  </p:stCondLst>
                                  <p:iterate>
                                    <p:tmAbs val="0"/>
                                  </p:iterate>
                                  <p:childTnLst>
                                    <p:set>
                                      <p:cBhvr>
                                        <p:cTn id="52" fill="hold"/>
                                        <p:tgtEl>
                                          <p:spTgt spid="1474"/>
                                        </p:tgtEl>
                                        <p:attrNameLst>
                                          <p:attrName>style.visibility</p:attrName>
                                        </p:attrNameLst>
                                      </p:cBhvr>
                                      <p:to>
                                        <p:strVal val="visible"/>
                                      </p:to>
                                    </p:set>
                                    <p:anim calcmode="lin" valueType="num">
                                      <p:cBhvr>
                                        <p:cTn id="53" dur="1000" fill="hold"/>
                                        <p:tgtEl>
                                          <p:spTgt spid="1474"/>
                                        </p:tgtEl>
                                        <p:attrNameLst>
                                          <p:attrName>ppt_w</p:attrName>
                                        </p:attrNameLst>
                                      </p:cBhvr>
                                      <p:tavLst>
                                        <p:tav tm="0">
                                          <p:val>
                                            <p:fltVal val="0"/>
                                          </p:val>
                                        </p:tav>
                                        <p:tav tm="100000">
                                          <p:val>
                                            <p:strVal val="#ppt_w"/>
                                          </p:val>
                                        </p:tav>
                                      </p:tavLst>
                                    </p:anim>
                                    <p:anim calcmode="lin" valueType="num">
                                      <p:cBhvr>
                                        <p:cTn id="54" dur="1000" fill="hold"/>
                                        <p:tgtEl>
                                          <p:spTgt spid="1474"/>
                                        </p:tgtEl>
                                        <p:attrNameLst>
                                          <p:attrName>ppt_h</p:attrName>
                                        </p:attrNameLst>
                                      </p:cBhvr>
                                      <p:tavLst>
                                        <p:tav tm="0">
                                          <p:val>
                                            <p:fltVal val="0"/>
                                          </p:val>
                                        </p:tav>
                                        <p:tav tm="100000">
                                          <p:val>
                                            <p:strVal val="#ppt_h"/>
                                          </p:val>
                                        </p:tav>
                                      </p:tavLst>
                                    </p:anim>
                                  </p:childTnLst>
                                </p:cTn>
                              </p:par>
                            </p:childTnLst>
                          </p:cTn>
                        </p:par>
                        <p:par>
                          <p:cTn id="55" fill="hold">
                            <p:stCondLst>
                              <p:cond delay="1000"/>
                            </p:stCondLst>
                            <p:childTnLst>
                              <p:par>
                                <p:cTn id="56" presetID="23" presetClass="entr" presetSubtype="16" fill="hold" grpId="11" nodeType="afterEffect">
                                  <p:stCondLst>
                                    <p:cond delay="300"/>
                                  </p:stCondLst>
                                  <p:iterate>
                                    <p:tmAbs val="0"/>
                                  </p:iterate>
                                  <p:childTnLst>
                                    <p:set>
                                      <p:cBhvr>
                                        <p:cTn id="57" fill="hold"/>
                                        <p:tgtEl>
                                          <p:spTgt spid="1494"/>
                                        </p:tgtEl>
                                        <p:attrNameLst>
                                          <p:attrName>style.visibility</p:attrName>
                                        </p:attrNameLst>
                                      </p:cBhvr>
                                      <p:to>
                                        <p:strVal val="visible"/>
                                      </p:to>
                                    </p:set>
                                    <p:anim calcmode="lin" valueType="num">
                                      <p:cBhvr>
                                        <p:cTn id="58" dur="1000" fill="hold"/>
                                        <p:tgtEl>
                                          <p:spTgt spid="1494"/>
                                        </p:tgtEl>
                                        <p:attrNameLst>
                                          <p:attrName>ppt_w</p:attrName>
                                        </p:attrNameLst>
                                      </p:cBhvr>
                                      <p:tavLst>
                                        <p:tav tm="0">
                                          <p:val>
                                            <p:fltVal val="0"/>
                                          </p:val>
                                        </p:tav>
                                        <p:tav tm="100000">
                                          <p:val>
                                            <p:strVal val="#ppt_w"/>
                                          </p:val>
                                        </p:tav>
                                      </p:tavLst>
                                    </p:anim>
                                    <p:anim calcmode="lin" valueType="num">
                                      <p:cBhvr>
                                        <p:cTn id="59" dur="1000" fill="hold"/>
                                        <p:tgtEl>
                                          <p:spTgt spid="1494"/>
                                        </p:tgtEl>
                                        <p:attrNameLst>
                                          <p:attrName>ppt_h</p:attrName>
                                        </p:attrNameLst>
                                      </p:cBhvr>
                                      <p:tavLst>
                                        <p:tav tm="0">
                                          <p:val>
                                            <p:fltVal val="0"/>
                                          </p:val>
                                        </p:tav>
                                        <p:tav tm="100000">
                                          <p:val>
                                            <p:strVal val="#ppt_h"/>
                                          </p:val>
                                        </p:tav>
                                      </p:tavLst>
                                    </p:anim>
                                  </p:childTnLst>
                                </p:cTn>
                              </p:par>
                            </p:childTnLst>
                          </p:cTn>
                        </p:par>
                        <p:par>
                          <p:cTn id="60" fill="hold">
                            <p:stCondLst>
                              <p:cond delay="2300"/>
                            </p:stCondLst>
                            <p:childTnLst>
                              <p:par>
                                <p:cTn id="61" presetID="23" presetClass="entr" presetSubtype="16" fill="hold" grpId="12" nodeType="afterEffect">
                                  <p:stCondLst>
                                    <p:cond delay="0"/>
                                  </p:stCondLst>
                                  <p:iterate>
                                    <p:tmAbs val="0"/>
                                  </p:iterate>
                                  <p:childTnLst>
                                    <p:set>
                                      <p:cBhvr>
                                        <p:cTn id="62" fill="hold"/>
                                        <p:tgtEl>
                                          <p:spTgt spid="1498"/>
                                        </p:tgtEl>
                                        <p:attrNameLst>
                                          <p:attrName>style.visibility</p:attrName>
                                        </p:attrNameLst>
                                      </p:cBhvr>
                                      <p:to>
                                        <p:strVal val="visible"/>
                                      </p:to>
                                    </p:set>
                                    <p:anim calcmode="lin" valueType="num">
                                      <p:cBhvr>
                                        <p:cTn id="63" dur="1000" fill="hold"/>
                                        <p:tgtEl>
                                          <p:spTgt spid="1498"/>
                                        </p:tgtEl>
                                        <p:attrNameLst>
                                          <p:attrName>ppt_w</p:attrName>
                                        </p:attrNameLst>
                                      </p:cBhvr>
                                      <p:tavLst>
                                        <p:tav tm="0">
                                          <p:val>
                                            <p:fltVal val="0"/>
                                          </p:val>
                                        </p:tav>
                                        <p:tav tm="100000">
                                          <p:val>
                                            <p:strVal val="#ppt_w"/>
                                          </p:val>
                                        </p:tav>
                                      </p:tavLst>
                                    </p:anim>
                                    <p:anim calcmode="lin" valueType="num">
                                      <p:cBhvr>
                                        <p:cTn id="64" dur="1000" fill="hold"/>
                                        <p:tgtEl>
                                          <p:spTgt spid="1498"/>
                                        </p:tgtEl>
                                        <p:attrNameLst>
                                          <p:attrName>ppt_h</p:attrName>
                                        </p:attrNameLst>
                                      </p:cBhvr>
                                      <p:tavLst>
                                        <p:tav tm="0">
                                          <p:val>
                                            <p:fltVal val="0"/>
                                          </p:val>
                                        </p:tav>
                                        <p:tav tm="100000">
                                          <p:val>
                                            <p:strVal val="#ppt_h"/>
                                          </p:val>
                                        </p:tav>
                                      </p:tavLst>
                                    </p:anim>
                                  </p:childTnLst>
                                </p:cTn>
                              </p:par>
                            </p:childTnLst>
                          </p:cTn>
                        </p:par>
                        <p:par>
                          <p:cTn id="65" fill="hold">
                            <p:stCondLst>
                              <p:cond delay="3300"/>
                            </p:stCondLst>
                            <p:childTnLst>
                              <p:par>
                                <p:cTn id="66" presetID="23" presetClass="entr" presetSubtype="16" fill="hold" grpId="13" nodeType="afterEffect">
                                  <p:stCondLst>
                                    <p:cond delay="0"/>
                                  </p:stCondLst>
                                  <p:iterate>
                                    <p:tmAbs val="0"/>
                                  </p:iterate>
                                  <p:childTnLst>
                                    <p:set>
                                      <p:cBhvr>
                                        <p:cTn id="67" fill="hold"/>
                                        <p:tgtEl>
                                          <p:spTgt spid="1475"/>
                                        </p:tgtEl>
                                        <p:attrNameLst>
                                          <p:attrName>style.visibility</p:attrName>
                                        </p:attrNameLst>
                                      </p:cBhvr>
                                      <p:to>
                                        <p:strVal val="visible"/>
                                      </p:to>
                                    </p:set>
                                    <p:anim calcmode="lin" valueType="num">
                                      <p:cBhvr>
                                        <p:cTn id="68" dur="1000" fill="hold"/>
                                        <p:tgtEl>
                                          <p:spTgt spid="1475"/>
                                        </p:tgtEl>
                                        <p:attrNameLst>
                                          <p:attrName>ppt_w</p:attrName>
                                        </p:attrNameLst>
                                      </p:cBhvr>
                                      <p:tavLst>
                                        <p:tav tm="0">
                                          <p:val>
                                            <p:fltVal val="0"/>
                                          </p:val>
                                        </p:tav>
                                        <p:tav tm="100000">
                                          <p:val>
                                            <p:strVal val="#ppt_w"/>
                                          </p:val>
                                        </p:tav>
                                      </p:tavLst>
                                    </p:anim>
                                    <p:anim calcmode="lin" valueType="num">
                                      <p:cBhvr>
                                        <p:cTn id="69" dur="1000" fill="hold"/>
                                        <p:tgtEl>
                                          <p:spTgt spid="1475"/>
                                        </p:tgtEl>
                                        <p:attrNameLst>
                                          <p:attrName>ppt_h</p:attrName>
                                        </p:attrNameLst>
                                      </p:cBhvr>
                                      <p:tavLst>
                                        <p:tav tm="0">
                                          <p:val>
                                            <p:fltVal val="0"/>
                                          </p:val>
                                        </p:tav>
                                        <p:tav tm="100000">
                                          <p:val>
                                            <p:strVal val="#ppt_h"/>
                                          </p:val>
                                        </p:tav>
                                      </p:tavLst>
                                    </p:anim>
                                  </p:childTnLst>
                                </p:cTn>
                              </p:par>
                            </p:childTnLst>
                          </p:cTn>
                        </p:par>
                        <p:par>
                          <p:cTn id="70" fill="hold">
                            <p:stCondLst>
                              <p:cond delay="4300"/>
                            </p:stCondLst>
                            <p:childTnLst>
                              <p:par>
                                <p:cTn id="71" presetID="23" presetClass="entr" presetSubtype="16" fill="hold" grpId="14" nodeType="afterEffect">
                                  <p:stCondLst>
                                    <p:cond delay="300"/>
                                  </p:stCondLst>
                                  <p:iterate>
                                    <p:tmAbs val="0"/>
                                  </p:iterate>
                                  <p:childTnLst>
                                    <p:set>
                                      <p:cBhvr>
                                        <p:cTn id="72" fill="hold"/>
                                        <p:tgtEl>
                                          <p:spTgt spid="1495"/>
                                        </p:tgtEl>
                                        <p:attrNameLst>
                                          <p:attrName>style.visibility</p:attrName>
                                        </p:attrNameLst>
                                      </p:cBhvr>
                                      <p:to>
                                        <p:strVal val="visible"/>
                                      </p:to>
                                    </p:set>
                                    <p:anim calcmode="lin" valueType="num">
                                      <p:cBhvr>
                                        <p:cTn id="73" dur="1000" fill="hold"/>
                                        <p:tgtEl>
                                          <p:spTgt spid="1495"/>
                                        </p:tgtEl>
                                        <p:attrNameLst>
                                          <p:attrName>ppt_w</p:attrName>
                                        </p:attrNameLst>
                                      </p:cBhvr>
                                      <p:tavLst>
                                        <p:tav tm="0">
                                          <p:val>
                                            <p:fltVal val="0"/>
                                          </p:val>
                                        </p:tav>
                                        <p:tav tm="100000">
                                          <p:val>
                                            <p:strVal val="#ppt_w"/>
                                          </p:val>
                                        </p:tav>
                                      </p:tavLst>
                                    </p:anim>
                                    <p:anim calcmode="lin" valueType="num">
                                      <p:cBhvr>
                                        <p:cTn id="74" dur="1000" fill="hold"/>
                                        <p:tgtEl>
                                          <p:spTgt spid="1495"/>
                                        </p:tgtEl>
                                        <p:attrNameLst>
                                          <p:attrName>ppt_h</p:attrName>
                                        </p:attrNameLst>
                                      </p:cBhvr>
                                      <p:tavLst>
                                        <p:tav tm="0">
                                          <p:val>
                                            <p:fltVal val="0"/>
                                          </p:val>
                                        </p:tav>
                                        <p:tav tm="100000">
                                          <p:val>
                                            <p:strVal val="#ppt_h"/>
                                          </p:val>
                                        </p:tav>
                                      </p:tavLst>
                                    </p:anim>
                                  </p:childTnLst>
                                </p:cTn>
                              </p:par>
                            </p:childTnLst>
                          </p:cTn>
                        </p:par>
                        <p:par>
                          <p:cTn id="75" fill="hold">
                            <p:stCondLst>
                              <p:cond delay="5600"/>
                            </p:stCondLst>
                            <p:childTnLst>
                              <p:par>
                                <p:cTn id="76" presetID="23" presetClass="entr" presetSubtype="16" fill="hold" grpId="15" nodeType="afterEffect">
                                  <p:stCondLst>
                                    <p:cond delay="300"/>
                                  </p:stCondLst>
                                  <p:iterate>
                                    <p:tmAbs val="0"/>
                                  </p:iterate>
                                  <p:childTnLst>
                                    <p:set>
                                      <p:cBhvr>
                                        <p:cTn id="77" fill="hold"/>
                                        <p:tgtEl>
                                          <p:spTgt spid="1499"/>
                                        </p:tgtEl>
                                        <p:attrNameLst>
                                          <p:attrName>style.visibility</p:attrName>
                                        </p:attrNameLst>
                                      </p:cBhvr>
                                      <p:to>
                                        <p:strVal val="visible"/>
                                      </p:to>
                                    </p:set>
                                    <p:anim calcmode="lin" valueType="num">
                                      <p:cBhvr>
                                        <p:cTn id="78" dur="1000" fill="hold"/>
                                        <p:tgtEl>
                                          <p:spTgt spid="1499"/>
                                        </p:tgtEl>
                                        <p:attrNameLst>
                                          <p:attrName>ppt_w</p:attrName>
                                        </p:attrNameLst>
                                      </p:cBhvr>
                                      <p:tavLst>
                                        <p:tav tm="0">
                                          <p:val>
                                            <p:fltVal val="0"/>
                                          </p:val>
                                        </p:tav>
                                        <p:tav tm="100000">
                                          <p:val>
                                            <p:strVal val="#ppt_w"/>
                                          </p:val>
                                        </p:tav>
                                      </p:tavLst>
                                    </p:anim>
                                    <p:anim calcmode="lin" valueType="num">
                                      <p:cBhvr>
                                        <p:cTn id="79" dur="1000" fill="hold"/>
                                        <p:tgtEl>
                                          <p:spTgt spid="1499"/>
                                        </p:tgtEl>
                                        <p:attrNameLst>
                                          <p:attrName>ppt_h</p:attrName>
                                        </p:attrNameLst>
                                      </p:cBhvr>
                                      <p:tavLst>
                                        <p:tav tm="0">
                                          <p:val>
                                            <p:fltVal val="0"/>
                                          </p:val>
                                        </p:tav>
                                        <p:tav tm="100000">
                                          <p:val>
                                            <p:strVal val="#ppt_h"/>
                                          </p:val>
                                        </p:tav>
                                      </p:tavLst>
                                    </p:anim>
                                  </p:childTnLst>
                                </p:cTn>
                              </p:par>
                            </p:childTnLst>
                          </p:cTn>
                        </p:par>
                        <p:par>
                          <p:cTn id="80" fill="hold">
                            <p:stCondLst>
                              <p:cond delay="6900"/>
                            </p:stCondLst>
                            <p:childTnLst>
                              <p:par>
                                <p:cTn id="81" presetID="23" presetClass="entr" presetSubtype="16" fill="hold" grpId="16" nodeType="afterEffect">
                                  <p:stCondLst>
                                    <p:cond delay="0"/>
                                  </p:stCondLst>
                                  <p:iterate>
                                    <p:tmAbs val="0"/>
                                  </p:iterate>
                                  <p:childTnLst>
                                    <p:set>
                                      <p:cBhvr>
                                        <p:cTn id="82" fill="hold"/>
                                        <p:tgtEl>
                                          <p:spTgt spid="1476"/>
                                        </p:tgtEl>
                                        <p:attrNameLst>
                                          <p:attrName>style.visibility</p:attrName>
                                        </p:attrNameLst>
                                      </p:cBhvr>
                                      <p:to>
                                        <p:strVal val="visible"/>
                                      </p:to>
                                    </p:set>
                                    <p:anim calcmode="lin" valueType="num">
                                      <p:cBhvr>
                                        <p:cTn id="83" dur="1000" fill="hold"/>
                                        <p:tgtEl>
                                          <p:spTgt spid="1476"/>
                                        </p:tgtEl>
                                        <p:attrNameLst>
                                          <p:attrName>ppt_w</p:attrName>
                                        </p:attrNameLst>
                                      </p:cBhvr>
                                      <p:tavLst>
                                        <p:tav tm="0">
                                          <p:val>
                                            <p:fltVal val="0"/>
                                          </p:val>
                                        </p:tav>
                                        <p:tav tm="100000">
                                          <p:val>
                                            <p:strVal val="#ppt_w"/>
                                          </p:val>
                                        </p:tav>
                                      </p:tavLst>
                                    </p:anim>
                                    <p:anim calcmode="lin" valueType="num">
                                      <p:cBhvr>
                                        <p:cTn id="84" dur="1000" fill="hold"/>
                                        <p:tgtEl>
                                          <p:spTgt spid="1476"/>
                                        </p:tgtEl>
                                        <p:attrNameLst>
                                          <p:attrName>ppt_h</p:attrName>
                                        </p:attrNameLst>
                                      </p:cBhvr>
                                      <p:tavLst>
                                        <p:tav tm="0">
                                          <p:val>
                                            <p:fltVal val="0"/>
                                          </p:val>
                                        </p:tav>
                                        <p:tav tm="100000">
                                          <p:val>
                                            <p:strVal val="#ppt_h"/>
                                          </p:val>
                                        </p:tav>
                                      </p:tavLst>
                                    </p:anim>
                                  </p:childTnLst>
                                </p:cTn>
                              </p:par>
                            </p:childTnLst>
                          </p:cTn>
                        </p:par>
                        <p:par>
                          <p:cTn id="85" fill="hold">
                            <p:stCondLst>
                              <p:cond delay="7900"/>
                            </p:stCondLst>
                            <p:childTnLst>
                              <p:par>
                                <p:cTn id="86" presetID="23" presetClass="entr" presetSubtype="16" fill="hold" grpId="17" nodeType="afterEffect">
                                  <p:stCondLst>
                                    <p:cond delay="300"/>
                                  </p:stCondLst>
                                  <p:iterate>
                                    <p:tmAbs val="0"/>
                                  </p:iterate>
                                  <p:childTnLst>
                                    <p:set>
                                      <p:cBhvr>
                                        <p:cTn id="87" fill="hold"/>
                                        <p:tgtEl>
                                          <p:spTgt spid="1496"/>
                                        </p:tgtEl>
                                        <p:attrNameLst>
                                          <p:attrName>style.visibility</p:attrName>
                                        </p:attrNameLst>
                                      </p:cBhvr>
                                      <p:to>
                                        <p:strVal val="visible"/>
                                      </p:to>
                                    </p:set>
                                    <p:anim calcmode="lin" valueType="num">
                                      <p:cBhvr>
                                        <p:cTn id="88" dur="1000" fill="hold"/>
                                        <p:tgtEl>
                                          <p:spTgt spid="1496"/>
                                        </p:tgtEl>
                                        <p:attrNameLst>
                                          <p:attrName>ppt_w</p:attrName>
                                        </p:attrNameLst>
                                      </p:cBhvr>
                                      <p:tavLst>
                                        <p:tav tm="0">
                                          <p:val>
                                            <p:fltVal val="0"/>
                                          </p:val>
                                        </p:tav>
                                        <p:tav tm="100000">
                                          <p:val>
                                            <p:strVal val="#ppt_w"/>
                                          </p:val>
                                        </p:tav>
                                      </p:tavLst>
                                    </p:anim>
                                    <p:anim calcmode="lin" valueType="num">
                                      <p:cBhvr>
                                        <p:cTn id="89" dur="1000" fill="hold"/>
                                        <p:tgtEl>
                                          <p:spTgt spid="1496"/>
                                        </p:tgtEl>
                                        <p:attrNameLst>
                                          <p:attrName>ppt_h</p:attrName>
                                        </p:attrNameLst>
                                      </p:cBhvr>
                                      <p:tavLst>
                                        <p:tav tm="0">
                                          <p:val>
                                            <p:fltVal val="0"/>
                                          </p:val>
                                        </p:tav>
                                        <p:tav tm="100000">
                                          <p:val>
                                            <p:strVal val="#ppt_h"/>
                                          </p:val>
                                        </p:tav>
                                      </p:tavLst>
                                    </p:anim>
                                  </p:childTnLst>
                                </p:cTn>
                              </p:par>
                            </p:childTnLst>
                          </p:cTn>
                        </p:par>
                        <p:par>
                          <p:cTn id="90" fill="hold">
                            <p:stCondLst>
                              <p:cond delay="9200"/>
                            </p:stCondLst>
                            <p:childTnLst>
                              <p:par>
                                <p:cTn id="91" presetID="23" presetClass="entr" presetSubtype="16" fill="hold" grpId="18" nodeType="afterEffect">
                                  <p:stCondLst>
                                    <p:cond delay="300"/>
                                  </p:stCondLst>
                                  <p:iterate>
                                    <p:tmAbs val="0"/>
                                  </p:iterate>
                                  <p:childTnLst>
                                    <p:set>
                                      <p:cBhvr>
                                        <p:cTn id="92" fill="hold"/>
                                        <p:tgtEl>
                                          <p:spTgt spid="1500"/>
                                        </p:tgtEl>
                                        <p:attrNameLst>
                                          <p:attrName>style.visibility</p:attrName>
                                        </p:attrNameLst>
                                      </p:cBhvr>
                                      <p:to>
                                        <p:strVal val="visible"/>
                                      </p:to>
                                    </p:set>
                                    <p:anim calcmode="lin" valueType="num">
                                      <p:cBhvr>
                                        <p:cTn id="93" dur="1000" fill="hold"/>
                                        <p:tgtEl>
                                          <p:spTgt spid="1500"/>
                                        </p:tgtEl>
                                        <p:attrNameLst>
                                          <p:attrName>ppt_w</p:attrName>
                                        </p:attrNameLst>
                                      </p:cBhvr>
                                      <p:tavLst>
                                        <p:tav tm="0">
                                          <p:val>
                                            <p:fltVal val="0"/>
                                          </p:val>
                                        </p:tav>
                                        <p:tav tm="100000">
                                          <p:val>
                                            <p:strVal val="#ppt_w"/>
                                          </p:val>
                                        </p:tav>
                                      </p:tavLst>
                                    </p:anim>
                                    <p:anim calcmode="lin" valueType="num">
                                      <p:cBhvr>
                                        <p:cTn id="94" dur="1000" fill="hold"/>
                                        <p:tgtEl>
                                          <p:spTgt spid="15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8" grpId="1" animBg="1" advAuto="0"/>
      <p:bldP spid="1471" grpId="3" animBg="1" advAuto="0"/>
      <p:bldP spid="1472" grpId="5" animBg="1" advAuto="0"/>
      <p:bldP spid="1473" grpId="8" animBg="1" advAuto="0"/>
      <p:bldP spid="1474" grpId="10" animBg="1" advAuto="0"/>
      <p:bldP spid="1475" grpId="13" animBg="1" advAuto="0"/>
      <p:bldP spid="1476" grpId="16" animBg="1" advAuto="0"/>
      <p:bldP spid="1490" grpId="2" animBg="1" advAuto="0"/>
      <p:bldP spid="1491" grpId="4" animBg="1" advAuto="0"/>
      <p:bldP spid="1492" grpId="6" animBg="1" advAuto="0"/>
      <p:bldP spid="1493" grpId="7" animBg="1" advAuto="0"/>
      <p:bldP spid="1494" grpId="11" animBg="1" advAuto="0"/>
      <p:bldP spid="1495" grpId="14" animBg="1" advAuto="0"/>
      <p:bldP spid="1496" grpId="17" animBg="1" advAuto="0"/>
      <p:bldP spid="1497" grpId="9" animBg="1" advAuto="0"/>
      <p:bldP spid="1498" grpId="12" animBg="1" advAuto="0"/>
      <p:bldP spid="1499" grpId="15" animBg="1" advAuto="0"/>
      <p:bldP spid="1500" grpId="18" animBg="1" advAuto="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505"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150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5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85</a:t>
            </a:fld>
            <a:endParaRPr/>
          </a:p>
        </p:txBody>
      </p:sp>
      <p:sp>
        <p:nvSpPr>
          <p:cNvPr id="150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50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510" name="Dependencies"/>
          <p:cNvSpPr txBox="1">
            <a:spLocks noGrp="1"/>
          </p:cNvSpPr>
          <p:nvPr>
            <p:ph type="title"/>
          </p:nvPr>
        </p:nvSpPr>
        <p:spPr>
          <a:prstGeom prst="rect">
            <a:avLst/>
          </a:prstGeom>
        </p:spPr>
        <p:txBody>
          <a:bodyPr>
            <a:normAutofit fontScale="90000"/>
          </a:bodyPr>
          <a:lstStyle>
            <a:lvl1pPr defTabSz="624363">
              <a:defRPr sz="9120"/>
            </a:lvl1pPr>
          </a:lstStyle>
          <a:p>
            <a:r>
              <a:t>Dependencies</a:t>
            </a:r>
          </a:p>
        </p:txBody>
      </p:sp>
      <p:sp>
        <p:nvSpPr>
          <p:cNvPr id="1511" name="Product"/>
          <p:cNvSpPr txBox="1">
            <a:spLocks noGrp="1"/>
          </p:cNvSpPr>
          <p:nvPr>
            <p:ph type="body" sz="quarter" idx="1"/>
          </p:nvPr>
        </p:nvSpPr>
        <p:spPr>
          <a:xfrm>
            <a:off x="2709433" y="5813950"/>
            <a:ext cx="2779520" cy="1013985"/>
          </a:xfrm>
          <a:prstGeom prst="rect">
            <a:avLst/>
          </a:prstGeom>
          <a:effectLst>
            <a:outerShdw blurRad="50800" dist="63500" dir="5400000" rotWithShape="0">
              <a:srgbClr val="000000"/>
            </a:outerShdw>
          </a:effectLst>
        </p:spPr>
        <p:txBody>
          <a:bodyPr/>
          <a:lstStyle>
            <a:lvl1pPr algn="r">
              <a:defRPr>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Product</a:t>
            </a:r>
          </a:p>
        </p:txBody>
      </p:sp>
      <p:sp>
        <p:nvSpPr>
          <p:cNvPr id="1512"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513" name="System"/>
          <p:cNvSpPr txBox="1"/>
          <p:nvPr/>
        </p:nvSpPr>
        <p:spPr>
          <a:xfrm>
            <a:off x="4247364" y="7089787"/>
            <a:ext cx="277952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400">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System</a:t>
            </a:r>
          </a:p>
        </p:txBody>
      </p:sp>
      <p:sp>
        <p:nvSpPr>
          <p:cNvPr id="1514" name="Architecture"/>
          <p:cNvSpPr txBox="1"/>
          <p:nvPr/>
        </p:nvSpPr>
        <p:spPr>
          <a:xfrm>
            <a:off x="6893736" y="8365625"/>
            <a:ext cx="3032331"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Architecture</a:t>
            </a:r>
          </a:p>
        </p:txBody>
      </p:sp>
      <p:sp>
        <p:nvSpPr>
          <p:cNvPr id="1515" name="Requirements"/>
          <p:cNvSpPr txBox="1"/>
          <p:nvPr/>
        </p:nvSpPr>
        <p:spPr>
          <a:xfrm>
            <a:off x="5504362" y="5813950"/>
            <a:ext cx="3310751"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Requirements</a:t>
            </a:r>
          </a:p>
        </p:txBody>
      </p:sp>
      <p:sp>
        <p:nvSpPr>
          <p:cNvPr id="1516" name="Requirements"/>
          <p:cNvSpPr txBox="1"/>
          <p:nvPr/>
        </p:nvSpPr>
        <p:spPr>
          <a:xfrm>
            <a:off x="7002126" y="7089787"/>
            <a:ext cx="332757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Requirements</a:t>
            </a:r>
          </a:p>
        </p:txBody>
      </p:sp>
      <p:sp>
        <p:nvSpPr>
          <p:cNvPr id="1517" name="Design"/>
          <p:cNvSpPr txBox="1"/>
          <p:nvPr/>
        </p:nvSpPr>
        <p:spPr>
          <a:xfrm>
            <a:off x="8754855" y="9641462"/>
            <a:ext cx="1801516" cy="10139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Design</a:t>
            </a:r>
          </a:p>
        </p:txBody>
      </p:sp>
      <p:sp>
        <p:nvSpPr>
          <p:cNvPr id="1518" name="Development"/>
          <p:cNvSpPr txBox="1"/>
          <p:nvPr/>
        </p:nvSpPr>
        <p:spPr>
          <a:xfrm>
            <a:off x="10046114" y="10917300"/>
            <a:ext cx="354435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4400"/>
            </a:lvl1pPr>
          </a:lstStyle>
          <a:p>
            <a:r>
              <a:t>Development</a:t>
            </a:r>
          </a:p>
        </p:txBody>
      </p:sp>
      <p:sp>
        <p:nvSpPr>
          <p:cNvPr id="1519" name="Unit Testing"/>
          <p:cNvSpPr txBox="1"/>
          <p:nvPr/>
        </p:nvSpPr>
        <p:spPr>
          <a:xfrm>
            <a:off x="13194748" y="9641462"/>
            <a:ext cx="2922699" cy="10139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Unit Testing</a:t>
            </a:r>
          </a:p>
        </p:txBody>
      </p:sp>
      <p:sp>
        <p:nvSpPr>
          <p:cNvPr id="1520" name="Integration Testing"/>
          <p:cNvSpPr txBox="1"/>
          <p:nvPr/>
        </p:nvSpPr>
        <p:spPr>
          <a:xfrm>
            <a:off x="13867824" y="8365625"/>
            <a:ext cx="4248233"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Integration Testing</a:t>
            </a:r>
          </a:p>
        </p:txBody>
      </p:sp>
      <p:sp>
        <p:nvSpPr>
          <p:cNvPr id="1521" name="Verification Testing"/>
          <p:cNvSpPr txBox="1"/>
          <p:nvPr/>
        </p:nvSpPr>
        <p:spPr>
          <a:xfrm>
            <a:off x="15298723" y="7089787"/>
            <a:ext cx="4248233"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fontScale="92500"/>
          </a:bodyPr>
          <a:lstStyle>
            <a:lvl1pPr algn="l">
              <a:defRPr sz="4400"/>
            </a:lvl1pPr>
          </a:lstStyle>
          <a:p>
            <a:r>
              <a:t>Verification Testing</a:t>
            </a:r>
          </a:p>
        </p:txBody>
      </p:sp>
      <p:sp>
        <p:nvSpPr>
          <p:cNvPr id="1522" name="Validation Testing"/>
          <p:cNvSpPr txBox="1"/>
          <p:nvPr/>
        </p:nvSpPr>
        <p:spPr>
          <a:xfrm>
            <a:off x="17225212" y="5813950"/>
            <a:ext cx="4090805"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Validation Testing</a:t>
            </a:r>
          </a:p>
        </p:txBody>
      </p:sp>
      <p:sp>
        <p:nvSpPr>
          <p:cNvPr id="1531" name="Connection Line"/>
          <p:cNvSpPr/>
          <p:nvPr/>
        </p:nvSpPr>
        <p:spPr>
          <a:xfrm>
            <a:off x="8442237" y="7914440"/>
            <a:ext cx="229985" cy="783608"/>
          </a:xfrm>
          <a:custGeom>
            <a:avLst/>
            <a:gdLst/>
            <a:ahLst/>
            <a:cxnLst>
              <a:cxn ang="0">
                <a:pos x="wd2" y="hd2"/>
              </a:cxn>
              <a:cxn ang="5400000">
                <a:pos x="wd2" y="hd2"/>
              </a:cxn>
              <a:cxn ang="10800000">
                <a:pos x="wd2" y="hd2"/>
              </a:cxn>
              <a:cxn ang="16200000">
                <a:pos x="wd2" y="hd2"/>
              </a:cxn>
            </a:cxnLst>
            <a:rect l="0" t="0" r="r" b="b"/>
            <a:pathLst>
              <a:path w="20486" h="21600" extrusionOk="0">
                <a:moveTo>
                  <a:pt x="0" y="0"/>
                </a:moveTo>
                <a:cubicBezTo>
                  <a:pt x="14821" y="4692"/>
                  <a:pt x="21600" y="11892"/>
                  <a:pt x="20338" y="21600"/>
                </a:cubicBezTo>
              </a:path>
            </a:pathLst>
          </a:custGeom>
          <a:ln w="63500">
            <a:solidFill>
              <a:srgbClr val="FFB500"/>
            </a:solidFill>
            <a:miter lim="400000"/>
            <a:headEnd type="stealth"/>
          </a:ln>
        </p:spPr>
        <p:txBody>
          <a:bodyPr/>
          <a:lstStyle/>
          <a:p>
            <a:endParaRPr/>
          </a:p>
        </p:txBody>
      </p:sp>
      <p:sp>
        <p:nvSpPr>
          <p:cNvPr id="1532" name="Connection Line"/>
          <p:cNvSpPr/>
          <p:nvPr/>
        </p:nvSpPr>
        <p:spPr>
          <a:xfrm>
            <a:off x="7365639" y="6648387"/>
            <a:ext cx="229985" cy="783608"/>
          </a:xfrm>
          <a:custGeom>
            <a:avLst/>
            <a:gdLst/>
            <a:ahLst/>
            <a:cxnLst>
              <a:cxn ang="0">
                <a:pos x="wd2" y="hd2"/>
              </a:cxn>
              <a:cxn ang="5400000">
                <a:pos x="wd2" y="hd2"/>
              </a:cxn>
              <a:cxn ang="10800000">
                <a:pos x="wd2" y="hd2"/>
              </a:cxn>
              <a:cxn ang="16200000">
                <a:pos x="wd2" y="hd2"/>
              </a:cxn>
            </a:cxnLst>
            <a:rect l="0" t="0" r="r" b="b"/>
            <a:pathLst>
              <a:path w="20486" h="21600" extrusionOk="0">
                <a:moveTo>
                  <a:pt x="0" y="0"/>
                </a:moveTo>
                <a:cubicBezTo>
                  <a:pt x="14821" y="4692"/>
                  <a:pt x="21600" y="11892"/>
                  <a:pt x="20338" y="21600"/>
                </a:cubicBezTo>
              </a:path>
            </a:pathLst>
          </a:custGeom>
          <a:ln w="63500">
            <a:solidFill>
              <a:srgbClr val="FFB500"/>
            </a:solidFill>
            <a:miter lim="400000"/>
            <a:headEnd type="stealth"/>
          </a:ln>
        </p:spPr>
        <p:txBody>
          <a:bodyPr/>
          <a:lstStyle/>
          <a:p>
            <a:endParaRPr/>
          </a:p>
        </p:txBody>
      </p:sp>
      <p:sp>
        <p:nvSpPr>
          <p:cNvPr id="1533" name="Connection Line"/>
          <p:cNvSpPr/>
          <p:nvPr/>
        </p:nvSpPr>
        <p:spPr>
          <a:xfrm>
            <a:off x="9804011" y="9118095"/>
            <a:ext cx="229984" cy="783607"/>
          </a:xfrm>
          <a:custGeom>
            <a:avLst/>
            <a:gdLst/>
            <a:ahLst/>
            <a:cxnLst>
              <a:cxn ang="0">
                <a:pos x="wd2" y="hd2"/>
              </a:cxn>
              <a:cxn ang="5400000">
                <a:pos x="wd2" y="hd2"/>
              </a:cxn>
              <a:cxn ang="10800000">
                <a:pos x="wd2" y="hd2"/>
              </a:cxn>
              <a:cxn ang="16200000">
                <a:pos x="wd2" y="hd2"/>
              </a:cxn>
            </a:cxnLst>
            <a:rect l="0" t="0" r="r" b="b"/>
            <a:pathLst>
              <a:path w="20486" h="21600" extrusionOk="0">
                <a:moveTo>
                  <a:pt x="0" y="0"/>
                </a:moveTo>
                <a:cubicBezTo>
                  <a:pt x="14821" y="4692"/>
                  <a:pt x="21600" y="11892"/>
                  <a:pt x="20338" y="21600"/>
                </a:cubicBezTo>
              </a:path>
            </a:pathLst>
          </a:custGeom>
          <a:ln w="63500">
            <a:solidFill>
              <a:srgbClr val="FFB500"/>
            </a:solidFill>
            <a:miter lim="400000"/>
            <a:headEnd type="stealth"/>
          </a:ln>
        </p:spPr>
        <p:txBody>
          <a:bodyPr/>
          <a:lstStyle/>
          <a:p>
            <a:endParaRPr/>
          </a:p>
        </p:txBody>
      </p:sp>
      <p:sp>
        <p:nvSpPr>
          <p:cNvPr id="1534" name="Connection Line"/>
          <p:cNvSpPr/>
          <p:nvPr/>
        </p:nvSpPr>
        <p:spPr>
          <a:xfrm>
            <a:off x="10527076" y="10277382"/>
            <a:ext cx="229985" cy="783608"/>
          </a:xfrm>
          <a:custGeom>
            <a:avLst/>
            <a:gdLst/>
            <a:ahLst/>
            <a:cxnLst>
              <a:cxn ang="0">
                <a:pos x="wd2" y="hd2"/>
              </a:cxn>
              <a:cxn ang="5400000">
                <a:pos x="wd2" y="hd2"/>
              </a:cxn>
              <a:cxn ang="10800000">
                <a:pos x="wd2" y="hd2"/>
              </a:cxn>
              <a:cxn ang="16200000">
                <a:pos x="wd2" y="hd2"/>
              </a:cxn>
            </a:cxnLst>
            <a:rect l="0" t="0" r="r" b="b"/>
            <a:pathLst>
              <a:path w="20486" h="21600" extrusionOk="0">
                <a:moveTo>
                  <a:pt x="0" y="0"/>
                </a:moveTo>
                <a:cubicBezTo>
                  <a:pt x="14821" y="4692"/>
                  <a:pt x="21600" y="11892"/>
                  <a:pt x="20338" y="21600"/>
                </a:cubicBezTo>
              </a:path>
            </a:pathLst>
          </a:custGeom>
          <a:ln w="63500">
            <a:solidFill>
              <a:srgbClr val="FFB500"/>
            </a:solidFill>
            <a:miter lim="400000"/>
            <a:headEnd type="stealth"/>
          </a:ln>
        </p:spPr>
        <p:txBody>
          <a:bodyPr/>
          <a:lstStyle/>
          <a:p>
            <a:endParaRPr/>
          </a:p>
        </p:txBody>
      </p:sp>
      <p:sp>
        <p:nvSpPr>
          <p:cNvPr id="1535" name="Connection Line"/>
          <p:cNvSpPr/>
          <p:nvPr/>
        </p:nvSpPr>
        <p:spPr>
          <a:xfrm>
            <a:off x="12680416" y="10337146"/>
            <a:ext cx="376384" cy="725119"/>
          </a:xfrm>
          <a:custGeom>
            <a:avLst/>
            <a:gdLst/>
            <a:ahLst/>
            <a:cxnLst>
              <a:cxn ang="0">
                <a:pos x="wd2" y="hd2"/>
              </a:cxn>
              <a:cxn ang="5400000">
                <a:pos x="wd2" y="hd2"/>
              </a:cxn>
              <a:cxn ang="10800000">
                <a:pos x="wd2" y="hd2"/>
              </a:cxn>
              <a:cxn ang="16200000">
                <a:pos x="wd2" y="hd2"/>
              </a:cxn>
            </a:cxnLst>
            <a:rect l="0" t="0" r="r" b="b"/>
            <a:pathLst>
              <a:path w="21448" h="21600" extrusionOk="0">
                <a:moveTo>
                  <a:pt x="3" y="21600"/>
                </a:moveTo>
                <a:cubicBezTo>
                  <a:pt x="-152" y="14505"/>
                  <a:pt x="6996" y="7305"/>
                  <a:pt x="21448" y="0"/>
                </a:cubicBezTo>
              </a:path>
            </a:pathLst>
          </a:custGeom>
          <a:ln w="63500">
            <a:solidFill>
              <a:srgbClr val="FFB500"/>
            </a:solidFill>
            <a:miter lim="400000"/>
            <a:headEnd type="stealth"/>
          </a:ln>
        </p:spPr>
        <p:txBody>
          <a:bodyPr/>
          <a:lstStyle/>
          <a:p>
            <a:endParaRPr/>
          </a:p>
        </p:txBody>
      </p:sp>
      <p:sp>
        <p:nvSpPr>
          <p:cNvPr id="1536" name="Connection Line"/>
          <p:cNvSpPr/>
          <p:nvPr/>
        </p:nvSpPr>
        <p:spPr>
          <a:xfrm>
            <a:off x="13830832" y="9159388"/>
            <a:ext cx="376384" cy="725120"/>
          </a:xfrm>
          <a:custGeom>
            <a:avLst/>
            <a:gdLst/>
            <a:ahLst/>
            <a:cxnLst>
              <a:cxn ang="0">
                <a:pos x="wd2" y="hd2"/>
              </a:cxn>
              <a:cxn ang="5400000">
                <a:pos x="wd2" y="hd2"/>
              </a:cxn>
              <a:cxn ang="10800000">
                <a:pos x="wd2" y="hd2"/>
              </a:cxn>
              <a:cxn ang="16200000">
                <a:pos x="wd2" y="hd2"/>
              </a:cxn>
            </a:cxnLst>
            <a:rect l="0" t="0" r="r" b="b"/>
            <a:pathLst>
              <a:path w="21448" h="21600" extrusionOk="0">
                <a:moveTo>
                  <a:pt x="3" y="21600"/>
                </a:moveTo>
                <a:cubicBezTo>
                  <a:pt x="-152" y="14505"/>
                  <a:pt x="6996" y="7305"/>
                  <a:pt x="21448" y="0"/>
                </a:cubicBezTo>
              </a:path>
            </a:pathLst>
          </a:custGeom>
          <a:ln w="63500">
            <a:solidFill>
              <a:srgbClr val="FFB500"/>
            </a:solidFill>
            <a:miter lim="400000"/>
            <a:headEnd type="stealth"/>
          </a:ln>
        </p:spPr>
        <p:txBody>
          <a:bodyPr/>
          <a:lstStyle/>
          <a:p>
            <a:endParaRPr/>
          </a:p>
        </p:txBody>
      </p:sp>
      <p:sp>
        <p:nvSpPr>
          <p:cNvPr id="1537" name="Connection Line"/>
          <p:cNvSpPr/>
          <p:nvPr/>
        </p:nvSpPr>
        <p:spPr>
          <a:xfrm>
            <a:off x="14932117" y="7872233"/>
            <a:ext cx="376383" cy="725119"/>
          </a:xfrm>
          <a:custGeom>
            <a:avLst/>
            <a:gdLst/>
            <a:ahLst/>
            <a:cxnLst>
              <a:cxn ang="0">
                <a:pos x="wd2" y="hd2"/>
              </a:cxn>
              <a:cxn ang="5400000">
                <a:pos x="wd2" y="hd2"/>
              </a:cxn>
              <a:cxn ang="10800000">
                <a:pos x="wd2" y="hd2"/>
              </a:cxn>
              <a:cxn ang="16200000">
                <a:pos x="wd2" y="hd2"/>
              </a:cxn>
            </a:cxnLst>
            <a:rect l="0" t="0" r="r" b="b"/>
            <a:pathLst>
              <a:path w="21448" h="21600" extrusionOk="0">
                <a:moveTo>
                  <a:pt x="3" y="21600"/>
                </a:moveTo>
                <a:cubicBezTo>
                  <a:pt x="-152" y="14505"/>
                  <a:pt x="6996" y="7305"/>
                  <a:pt x="21448" y="0"/>
                </a:cubicBezTo>
              </a:path>
            </a:pathLst>
          </a:custGeom>
          <a:ln w="63500">
            <a:solidFill>
              <a:srgbClr val="FFB500"/>
            </a:solidFill>
            <a:miter lim="400000"/>
            <a:headEnd type="stealth"/>
          </a:ln>
        </p:spPr>
        <p:txBody>
          <a:bodyPr/>
          <a:lstStyle/>
          <a:p>
            <a:endParaRPr/>
          </a:p>
        </p:txBody>
      </p:sp>
      <p:sp>
        <p:nvSpPr>
          <p:cNvPr id="1538" name="Connection Line"/>
          <p:cNvSpPr/>
          <p:nvPr/>
        </p:nvSpPr>
        <p:spPr>
          <a:xfrm>
            <a:off x="16441690" y="6513708"/>
            <a:ext cx="691161" cy="71590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035" y="13694"/>
                  <a:pt x="10235" y="6494"/>
                  <a:pt x="21600" y="0"/>
                </a:cubicBezTo>
              </a:path>
            </a:pathLst>
          </a:custGeom>
          <a:ln w="63500">
            <a:solidFill>
              <a:srgbClr val="FFB500"/>
            </a:solidFill>
            <a:miter lim="400000"/>
            <a:headEnd type="stealth"/>
          </a:ln>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300"/>
                                  </p:stCondLst>
                                  <p:iterate>
                                    <p:tmAbs val="0"/>
                                  </p:iterate>
                                  <p:childTnLst>
                                    <p:set>
                                      <p:cBhvr>
                                        <p:cTn id="6" fill="hold"/>
                                        <p:tgtEl>
                                          <p:spTgt spid="1538"/>
                                        </p:tgtEl>
                                        <p:attrNameLst>
                                          <p:attrName>style.visibility</p:attrName>
                                        </p:attrNameLst>
                                      </p:cBhvr>
                                      <p:to>
                                        <p:strVal val="visible"/>
                                      </p:to>
                                    </p:set>
                                    <p:anim calcmode="lin" valueType="num">
                                      <p:cBhvr>
                                        <p:cTn id="7" dur="1000" fill="hold"/>
                                        <p:tgtEl>
                                          <p:spTgt spid="1538"/>
                                        </p:tgtEl>
                                        <p:attrNameLst>
                                          <p:attrName>ppt_w</p:attrName>
                                        </p:attrNameLst>
                                      </p:cBhvr>
                                      <p:tavLst>
                                        <p:tav tm="0">
                                          <p:val>
                                            <p:fltVal val="0"/>
                                          </p:val>
                                        </p:tav>
                                        <p:tav tm="100000">
                                          <p:val>
                                            <p:strVal val="#ppt_w"/>
                                          </p:val>
                                        </p:tav>
                                      </p:tavLst>
                                    </p:anim>
                                    <p:anim calcmode="lin" valueType="num">
                                      <p:cBhvr>
                                        <p:cTn id="8" dur="1000" fill="hold"/>
                                        <p:tgtEl>
                                          <p:spTgt spid="1538"/>
                                        </p:tgtEl>
                                        <p:attrNameLst>
                                          <p:attrName>ppt_h</p:attrName>
                                        </p:attrNameLst>
                                      </p:cBhvr>
                                      <p:tavLst>
                                        <p:tav tm="0">
                                          <p:val>
                                            <p:fltVal val="0"/>
                                          </p:val>
                                        </p:tav>
                                        <p:tav tm="100000">
                                          <p:val>
                                            <p:strVal val="#ppt_h"/>
                                          </p:val>
                                        </p:tav>
                                      </p:tavLst>
                                    </p:anim>
                                  </p:childTnLst>
                                </p:cTn>
                              </p:par>
                            </p:childTnLst>
                          </p:cTn>
                        </p:par>
                        <p:par>
                          <p:cTn id="9" fill="hold">
                            <p:stCondLst>
                              <p:cond delay="1300"/>
                            </p:stCondLst>
                            <p:childTnLst>
                              <p:par>
                                <p:cTn id="10" presetID="23" presetClass="entr" presetSubtype="16" fill="hold" grpId="2" nodeType="afterEffect">
                                  <p:stCondLst>
                                    <p:cond delay="0"/>
                                  </p:stCondLst>
                                  <p:iterate>
                                    <p:tmAbs val="0"/>
                                  </p:iterate>
                                  <p:childTnLst>
                                    <p:set>
                                      <p:cBhvr>
                                        <p:cTn id="11" fill="hold"/>
                                        <p:tgtEl>
                                          <p:spTgt spid="1537"/>
                                        </p:tgtEl>
                                        <p:attrNameLst>
                                          <p:attrName>style.visibility</p:attrName>
                                        </p:attrNameLst>
                                      </p:cBhvr>
                                      <p:to>
                                        <p:strVal val="visible"/>
                                      </p:to>
                                    </p:set>
                                    <p:anim calcmode="lin" valueType="num">
                                      <p:cBhvr>
                                        <p:cTn id="12" dur="1000" fill="hold"/>
                                        <p:tgtEl>
                                          <p:spTgt spid="1537"/>
                                        </p:tgtEl>
                                        <p:attrNameLst>
                                          <p:attrName>ppt_w</p:attrName>
                                        </p:attrNameLst>
                                      </p:cBhvr>
                                      <p:tavLst>
                                        <p:tav tm="0">
                                          <p:val>
                                            <p:fltVal val="0"/>
                                          </p:val>
                                        </p:tav>
                                        <p:tav tm="100000">
                                          <p:val>
                                            <p:strVal val="#ppt_w"/>
                                          </p:val>
                                        </p:tav>
                                      </p:tavLst>
                                    </p:anim>
                                    <p:anim calcmode="lin" valueType="num">
                                      <p:cBhvr>
                                        <p:cTn id="13" dur="1000" fill="hold"/>
                                        <p:tgtEl>
                                          <p:spTgt spid="1537"/>
                                        </p:tgtEl>
                                        <p:attrNameLst>
                                          <p:attrName>ppt_h</p:attrName>
                                        </p:attrNameLst>
                                      </p:cBhvr>
                                      <p:tavLst>
                                        <p:tav tm="0">
                                          <p:val>
                                            <p:fltVal val="0"/>
                                          </p:val>
                                        </p:tav>
                                        <p:tav tm="100000">
                                          <p:val>
                                            <p:strVal val="#ppt_h"/>
                                          </p:val>
                                        </p:tav>
                                      </p:tavLst>
                                    </p:anim>
                                  </p:childTnLst>
                                </p:cTn>
                              </p:par>
                            </p:childTnLst>
                          </p:cTn>
                        </p:par>
                        <p:par>
                          <p:cTn id="14" fill="hold">
                            <p:stCondLst>
                              <p:cond delay="2300"/>
                            </p:stCondLst>
                            <p:childTnLst>
                              <p:par>
                                <p:cTn id="15" presetID="23" presetClass="entr" presetSubtype="16" fill="hold" grpId="3" nodeType="afterEffect">
                                  <p:stCondLst>
                                    <p:cond delay="0"/>
                                  </p:stCondLst>
                                  <p:iterate>
                                    <p:tmAbs val="0"/>
                                  </p:iterate>
                                  <p:childTnLst>
                                    <p:set>
                                      <p:cBhvr>
                                        <p:cTn id="16" fill="hold"/>
                                        <p:tgtEl>
                                          <p:spTgt spid="1536"/>
                                        </p:tgtEl>
                                        <p:attrNameLst>
                                          <p:attrName>style.visibility</p:attrName>
                                        </p:attrNameLst>
                                      </p:cBhvr>
                                      <p:to>
                                        <p:strVal val="visible"/>
                                      </p:to>
                                    </p:set>
                                    <p:anim calcmode="lin" valueType="num">
                                      <p:cBhvr>
                                        <p:cTn id="17" dur="1000" fill="hold"/>
                                        <p:tgtEl>
                                          <p:spTgt spid="1536"/>
                                        </p:tgtEl>
                                        <p:attrNameLst>
                                          <p:attrName>ppt_w</p:attrName>
                                        </p:attrNameLst>
                                      </p:cBhvr>
                                      <p:tavLst>
                                        <p:tav tm="0">
                                          <p:val>
                                            <p:fltVal val="0"/>
                                          </p:val>
                                        </p:tav>
                                        <p:tav tm="100000">
                                          <p:val>
                                            <p:strVal val="#ppt_w"/>
                                          </p:val>
                                        </p:tav>
                                      </p:tavLst>
                                    </p:anim>
                                    <p:anim calcmode="lin" valueType="num">
                                      <p:cBhvr>
                                        <p:cTn id="18" dur="1000" fill="hold"/>
                                        <p:tgtEl>
                                          <p:spTgt spid="1536"/>
                                        </p:tgtEl>
                                        <p:attrNameLst>
                                          <p:attrName>ppt_h</p:attrName>
                                        </p:attrNameLst>
                                      </p:cBhvr>
                                      <p:tavLst>
                                        <p:tav tm="0">
                                          <p:val>
                                            <p:fltVal val="0"/>
                                          </p:val>
                                        </p:tav>
                                        <p:tav tm="100000">
                                          <p:val>
                                            <p:strVal val="#ppt_h"/>
                                          </p:val>
                                        </p:tav>
                                      </p:tavLst>
                                    </p:anim>
                                  </p:childTnLst>
                                </p:cTn>
                              </p:par>
                            </p:childTnLst>
                          </p:cTn>
                        </p:par>
                        <p:par>
                          <p:cTn id="19" fill="hold">
                            <p:stCondLst>
                              <p:cond delay="3300"/>
                            </p:stCondLst>
                            <p:childTnLst>
                              <p:par>
                                <p:cTn id="20" presetID="23" presetClass="entr" presetSubtype="16" fill="hold" grpId="4" nodeType="afterEffect">
                                  <p:stCondLst>
                                    <p:cond delay="0"/>
                                  </p:stCondLst>
                                  <p:iterate>
                                    <p:tmAbs val="0"/>
                                  </p:iterate>
                                  <p:childTnLst>
                                    <p:set>
                                      <p:cBhvr>
                                        <p:cTn id="21" fill="hold"/>
                                        <p:tgtEl>
                                          <p:spTgt spid="1535"/>
                                        </p:tgtEl>
                                        <p:attrNameLst>
                                          <p:attrName>style.visibility</p:attrName>
                                        </p:attrNameLst>
                                      </p:cBhvr>
                                      <p:to>
                                        <p:strVal val="visible"/>
                                      </p:to>
                                    </p:set>
                                    <p:anim calcmode="lin" valueType="num">
                                      <p:cBhvr>
                                        <p:cTn id="22" dur="1000" fill="hold"/>
                                        <p:tgtEl>
                                          <p:spTgt spid="1535"/>
                                        </p:tgtEl>
                                        <p:attrNameLst>
                                          <p:attrName>ppt_w</p:attrName>
                                        </p:attrNameLst>
                                      </p:cBhvr>
                                      <p:tavLst>
                                        <p:tav tm="0">
                                          <p:val>
                                            <p:fltVal val="0"/>
                                          </p:val>
                                        </p:tav>
                                        <p:tav tm="100000">
                                          <p:val>
                                            <p:strVal val="#ppt_w"/>
                                          </p:val>
                                        </p:tav>
                                      </p:tavLst>
                                    </p:anim>
                                    <p:anim calcmode="lin" valueType="num">
                                      <p:cBhvr>
                                        <p:cTn id="23" dur="1000" fill="hold"/>
                                        <p:tgtEl>
                                          <p:spTgt spid="1535"/>
                                        </p:tgtEl>
                                        <p:attrNameLst>
                                          <p:attrName>ppt_h</p:attrName>
                                        </p:attrNameLst>
                                      </p:cBhvr>
                                      <p:tavLst>
                                        <p:tav tm="0">
                                          <p:val>
                                            <p:fltVal val="0"/>
                                          </p:val>
                                        </p:tav>
                                        <p:tav tm="100000">
                                          <p:val>
                                            <p:strVal val="#ppt_h"/>
                                          </p:val>
                                        </p:tav>
                                      </p:tavLst>
                                    </p:anim>
                                  </p:childTnLst>
                                </p:cTn>
                              </p:par>
                            </p:childTnLst>
                          </p:cTn>
                        </p:par>
                        <p:par>
                          <p:cTn id="24" fill="hold">
                            <p:stCondLst>
                              <p:cond delay="4300"/>
                            </p:stCondLst>
                            <p:childTnLst>
                              <p:par>
                                <p:cTn id="25" presetID="23" presetClass="entr" presetSubtype="16" fill="hold" grpId="5" nodeType="afterEffect">
                                  <p:stCondLst>
                                    <p:cond delay="0"/>
                                  </p:stCondLst>
                                  <p:iterate>
                                    <p:tmAbs val="0"/>
                                  </p:iterate>
                                  <p:childTnLst>
                                    <p:set>
                                      <p:cBhvr>
                                        <p:cTn id="26" fill="hold"/>
                                        <p:tgtEl>
                                          <p:spTgt spid="1534"/>
                                        </p:tgtEl>
                                        <p:attrNameLst>
                                          <p:attrName>style.visibility</p:attrName>
                                        </p:attrNameLst>
                                      </p:cBhvr>
                                      <p:to>
                                        <p:strVal val="visible"/>
                                      </p:to>
                                    </p:set>
                                    <p:anim calcmode="lin" valueType="num">
                                      <p:cBhvr>
                                        <p:cTn id="27" dur="1000" fill="hold"/>
                                        <p:tgtEl>
                                          <p:spTgt spid="1534"/>
                                        </p:tgtEl>
                                        <p:attrNameLst>
                                          <p:attrName>ppt_w</p:attrName>
                                        </p:attrNameLst>
                                      </p:cBhvr>
                                      <p:tavLst>
                                        <p:tav tm="0">
                                          <p:val>
                                            <p:fltVal val="0"/>
                                          </p:val>
                                        </p:tav>
                                        <p:tav tm="100000">
                                          <p:val>
                                            <p:strVal val="#ppt_w"/>
                                          </p:val>
                                        </p:tav>
                                      </p:tavLst>
                                    </p:anim>
                                    <p:anim calcmode="lin" valueType="num">
                                      <p:cBhvr>
                                        <p:cTn id="28" dur="1000" fill="hold"/>
                                        <p:tgtEl>
                                          <p:spTgt spid="1534"/>
                                        </p:tgtEl>
                                        <p:attrNameLst>
                                          <p:attrName>ppt_h</p:attrName>
                                        </p:attrNameLst>
                                      </p:cBhvr>
                                      <p:tavLst>
                                        <p:tav tm="0">
                                          <p:val>
                                            <p:fltVal val="0"/>
                                          </p:val>
                                        </p:tav>
                                        <p:tav tm="100000">
                                          <p:val>
                                            <p:strVal val="#ppt_h"/>
                                          </p:val>
                                        </p:tav>
                                      </p:tavLst>
                                    </p:anim>
                                  </p:childTnLst>
                                </p:cTn>
                              </p:par>
                            </p:childTnLst>
                          </p:cTn>
                        </p:par>
                        <p:par>
                          <p:cTn id="29" fill="hold">
                            <p:stCondLst>
                              <p:cond delay="5300"/>
                            </p:stCondLst>
                            <p:childTnLst>
                              <p:par>
                                <p:cTn id="30" presetID="23" presetClass="entr" presetSubtype="16" fill="hold" grpId="6" nodeType="afterEffect">
                                  <p:stCondLst>
                                    <p:cond delay="0"/>
                                  </p:stCondLst>
                                  <p:iterate>
                                    <p:tmAbs val="0"/>
                                  </p:iterate>
                                  <p:childTnLst>
                                    <p:set>
                                      <p:cBhvr>
                                        <p:cTn id="31" fill="hold"/>
                                        <p:tgtEl>
                                          <p:spTgt spid="1533"/>
                                        </p:tgtEl>
                                        <p:attrNameLst>
                                          <p:attrName>style.visibility</p:attrName>
                                        </p:attrNameLst>
                                      </p:cBhvr>
                                      <p:to>
                                        <p:strVal val="visible"/>
                                      </p:to>
                                    </p:set>
                                    <p:anim calcmode="lin" valueType="num">
                                      <p:cBhvr>
                                        <p:cTn id="32" dur="1000" fill="hold"/>
                                        <p:tgtEl>
                                          <p:spTgt spid="1533"/>
                                        </p:tgtEl>
                                        <p:attrNameLst>
                                          <p:attrName>ppt_w</p:attrName>
                                        </p:attrNameLst>
                                      </p:cBhvr>
                                      <p:tavLst>
                                        <p:tav tm="0">
                                          <p:val>
                                            <p:fltVal val="0"/>
                                          </p:val>
                                        </p:tav>
                                        <p:tav tm="100000">
                                          <p:val>
                                            <p:strVal val="#ppt_w"/>
                                          </p:val>
                                        </p:tav>
                                      </p:tavLst>
                                    </p:anim>
                                    <p:anim calcmode="lin" valueType="num">
                                      <p:cBhvr>
                                        <p:cTn id="33" dur="1000" fill="hold"/>
                                        <p:tgtEl>
                                          <p:spTgt spid="1533"/>
                                        </p:tgtEl>
                                        <p:attrNameLst>
                                          <p:attrName>ppt_h</p:attrName>
                                        </p:attrNameLst>
                                      </p:cBhvr>
                                      <p:tavLst>
                                        <p:tav tm="0">
                                          <p:val>
                                            <p:fltVal val="0"/>
                                          </p:val>
                                        </p:tav>
                                        <p:tav tm="100000">
                                          <p:val>
                                            <p:strVal val="#ppt_h"/>
                                          </p:val>
                                        </p:tav>
                                      </p:tavLst>
                                    </p:anim>
                                  </p:childTnLst>
                                </p:cTn>
                              </p:par>
                            </p:childTnLst>
                          </p:cTn>
                        </p:par>
                        <p:par>
                          <p:cTn id="34" fill="hold">
                            <p:stCondLst>
                              <p:cond delay="6300"/>
                            </p:stCondLst>
                            <p:childTnLst>
                              <p:par>
                                <p:cTn id="35" presetID="23" presetClass="entr" presetSubtype="16" fill="hold" grpId="7" nodeType="afterEffect">
                                  <p:stCondLst>
                                    <p:cond delay="0"/>
                                  </p:stCondLst>
                                  <p:iterate>
                                    <p:tmAbs val="0"/>
                                  </p:iterate>
                                  <p:childTnLst>
                                    <p:set>
                                      <p:cBhvr>
                                        <p:cTn id="36" fill="hold"/>
                                        <p:tgtEl>
                                          <p:spTgt spid="1531"/>
                                        </p:tgtEl>
                                        <p:attrNameLst>
                                          <p:attrName>style.visibility</p:attrName>
                                        </p:attrNameLst>
                                      </p:cBhvr>
                                      <p:to>
                                        <p:strVal val="visible"/>
                                      </p:to>
                                    </p:set>
                                    <p:anim calcmode="lin" valueType="num">
                                      <p:cBhvr>
                                        <p:cTn id="37" dur="1000" fill="hold"/>
                                        <p:tgtEl>
                                          <p:spTgt spid="1531"/>
                                        </p:tgtEl>
                                        <p:attrNameLst>
                                          <p:attrName>ppt_w</p:attrName>
                                        </p:attrNameLst>
                                      </p:cBhvr>
                                      <p:tavLst>
                                        <p:tav tm="0">
                                          <p:val>
                                            <p:fltVal val="0"/>
                                          </p:val>
                                        </p:tav>
                                        <p:tav tm="100000">
                                          <p:val>
                                            <p:strVal val="#ppt_w"/>
                                          </p:val>
                                        </p:tav>
                                      </p:tavLst>
                                    </p:anim>
                                    <p:anim calcmode="lin" valueType="num">
                                      <p:cBhvr>
                                        <p:cTn id="38" dur="1000" fill="hold"/>
                                        <p:tgtEl>
                                          <p:spTgt spid="1531"/>
                                        </p:tgtEl>
                                        <p:attrNameLst>
                                          <p:attrName>ppt_h</p:attrName>
                                        </p:attrNameLst>
                                      </p:cBhvr>
                                      <p:tavLst>
                                        <p:tav tm="0">
                                          <p:val>
                                            <p:fltVal val="0"/>
                                          </p:val>
                                        </p:tav>
                                        <p:tav tm="100000">
                                          <p:val>
                                            <p:strVal val="#ppt_h"/>
                                          </p:val>
                                        </p:tav>
                                      </p:tavLst>
                                    </p:anim>
                                  </p:childTnLst>
                                </p:cTn>
                              </p:par>
                            </p:childTnLst>
                          </p:cTn>
                        </p:par>
                        <p:par>
                          <p:cTn id="39" fill="hold">
                            <p:stCondLst>
                              <p:cond delay="7300"/>
                            </p:stCondLst>
                            <p:childTnLst>
                              <p:par>
                                <p:cTn id="40" presetID="23" presetClass="entr" presetSubtype="16" fill="hold" grpId="8" nodeType="afterEffect">
                                  <p:stCondLst>
                                    <p:cond delay="0"/>
                                  </p:stCondLst>
                                  <p:iterate>
                                    <p:tmAbs val="0"/>
                                  </p:iterate>
                                  <p:childTnLst>
                                    <p:set>
                                      <p:cBhvr>
                                        <p:cTn id="41" fill="hold"/>
                                        <p:tgtEl>
                                          <p:spTgt spid="1532"/>
                                        </p:tgtEl>
                                        <p:attrNameLst>
                                          <p:attrName>style.visibility</p:attrName>
                                        </p:attrNameLst>
                                      </p:cBhvr>
                                      <p:to>
                                        <p:strVal val="visible"/>
                                      </p:to>
                                    </p:set>
                                    <p:anim calcmode="lin" valueType="num">
                                      <p:cBhvr>
                                        <p:cTn id="42" dur="1000" fill="hold"/>
                                        <p:tgtEl>
                                          <p:spTgt spid="1532"/>
                                        </p:tgtEl>
                                        <p:attrNameLst>
                                          <p:attrName>ppt_w</p:attrName>
                                        </p:attrNameLst>
                                      </p:cBhvr>
                                      <p:tavLst>
                                        <p:tav tm="0">
                                          <p:val>
                                            <p:fltVal val="0"/>
                                          </p:val>
                                        </p:tav>
                                        <p:tav tm="100000">
                                          <p:val>
                                            <p:strVal val="#ppt_w"/>
                                          </p:val>
                                        </p:tav>
                                      </p:tavLst>
                                    </p:anim>
                                    <p:anim calcmode="lin" valueType="num">
                                      <p:cBhvr>
                                        <p:cTn id="43" dur="1000" fill="hold"/>
                                        <p:tgtEl>
                                          <p:spTgt spid="15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1" grpId="7" animBg="1" advAuto="0"/>
      <p:bldP spid="1532" grpId="8" animBg="1" advAuto="0"/>
      <p:bldP spid="1533" grpId="6" animBg="1" advAuto="0"/>
      <p:bldP spid="1534" grpId="5" animBg="1" advAuto="0"/>
      <p:bldP spid="1535" grpId="4" animBg="1" advAuto="0"/>
      <p:bldP spid="1536" grpId="3" animBg="1" advAuto="0"/>
      <p:bldP spid="1537" grpId="2" animBg="1" advAuto="0"/>
      <p:bldP spid="1538" grpId="1" animBg="1" advAuto="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543"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1544"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54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86</a:t>
            </a:fld>
            <a:endParaRPr/>
          </a:p>
        </p:txBody>
      </p:sp>
      <p:sp>
        <p:nvSpPr>
          <p:cNvPr id="1546"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547"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548" name="Traceability"/>
          <p:cNvSpPr txBox="1">
            <a:spLocks noGrp="1"/>
          </p:cNvSpPr>
          <p:nvPr>
            <p:ph type="title"/>
          </p:nvPr>
        </p:nvSpPr>
        <p:spPr>
          <a:prstGeom prst="rect">
            <a:avLst/>
          </a:prstGeom>
        </p:spPr>
        <p:txBody>
          <a:bodyPr>
            <a:normAutofit fontScale="90000"/>
          </a:bodyPr>
          <a:lstStyle>
            <a:lvl1pPr defTabSz="624363">
              <a:defRPr sz="9120"/>
            </a:lvl1pPr>
          </a:lstStyle>
          <a:p>
            <a:r>
              <a:t>Traceability</a:t>
            </a:r>
          </a:p>
        </p:txBody>
      </p:sp>
      <p:sp>
        <p:nvSpPr>
          <p:cNvPr id="1549" name="Product"/>
          <p:cNvSpPr txBox="1">
            <a:spLocks noGrp="1"/>
          </p:cNvSpPr>
          <p:nvPr>
            <p:ph type="body" sz="quarter" idx="1"/>
          </p:nvPr>
        </p:nvSpPr>
        <p:spPr>
          <a:xfrm>
            <a:off x="2709433" y="5813950"/>
            <a:ext cx="2779520" cy="1013985"/>
          </a:xfrm>
          <a:prstGeom prst="rect">
            <a:avLst/>
          </a:prstGeom>
          <a:effectLst>
            <a:outerShdw blurRad="50800" dist="63500" dir="5400000" rotWithShape="0">
              <a:srgbClr val="000000"/>
            </a:outerShdw>
          </a:effectLst>
        </p:spPr>
        <p:txBody>
          <a:bodyPr/>
          <a:lstStyle>
            <a:lvl1pPr algn="r">
              <a:defRPr>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Product</a:t>
            </a:r>
          </a:p>
        </p:txBody>
      </p:sp>
      <p:sp>
        <p:nvSpPr>
          <p:cNvPr id="1550"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551" name="System"/>
          <p:cNvSpPr txBox="1"/>
          <p:nvPr/>
        </p:nvSpPr>
        <p:spPr>
          <a:xfrm>
            <a:off x="4247364" y="7089787"/>
            <a:ext cx="277952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400">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System</a:t>
            </a:r>
          </a:p>
        </p:txBody>
      </p:sp>
      <p:sp>
        <p:nvSpPr>
          <p:cNvPr id="1552" name="Tests and possibly some Design Elements will Reference Requirements"/>
          <p:cNvSpPr txBox="1"/>
          <p:nvPr/>
        </p:nvSpPr>
        <p:spPr>
          <a:xfrm>
            <a:off x="3201787" y="4106328"/>
            <a:ext cx="17980426"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4400"/>
            </a:lvl1pPr>
          </a:lstStyle>
          <a:p>
            <a:r>
              <a:t>Tests and possibly some Design Elements will Reference Requirements</a:t>
            </a:r>
          </a:p>
        </p:txBody>
      </p:sp>
      <p:sp>
        <p:nvSpPr>
          <p:cNvPr id="1553" name="Architecture"/>
          <p:cNvSpPr txBox="1"/>
          <p:nvPr/>
        </p:nvSpPr>
        <p:spPr>
          <a:xfrm>
            <a:off x="6893736" y="8365625"/>
            <a:ext cx="3032331"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Architecture</a:t>
            </a:r>
          </a:p>
        </p:txBody>
      </p:sp>
      <p:sp>
        <p:nvSpPr>
          <p:cNvPr id="1554" name="Requirements"/>
          <p:cNvSpPr txBox="1"/>
          <p:nvPr/>
        </p:nvSpPr>
        <p:spPr>
          <a:xfrm>
            <a:off x="5504362" y="5813950"/>
            <a:ext cx="3310751"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Requirements</a:t>
            </a:r>
          </a:p>
        </p:txBody>
      </p:sp>
      <p:sp>
        <p:nvSpPr>
          <p:cNvPr id="1555" name="Requirements"/>
          <p:cNvSpPr txBox="1"/>
          <p:nvPr/>
        </p:nvSpPr>
        <p:spPr>
          <a:xfrm>
            <a:off x="7002126" y="7089787"/>
            <a:ext cx="332757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Requirements</a:t>
            </a:r>
          </a:p>
        </p:txBody>
      </p:sp>
      <p:sp>
        <p:nvSpPr>
          <p:cNvPr id="1556" name="Design"/>
          <p:cNvSpPr txBox="1"/>
          <p:nvPr/>
        </p:nvSpPr>
        <p:spPr>
          <a:xfrm>
            <a:off x="8754855" y="9641462"/>
            <a:ext cx="1801516" cy="10139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Design</a:t>
            </a:r>
          </a:p>
        </p:txBody>
      </p:sp>
      <p:sp>
        <p:nvSpPr>
          <p:cNvPr id="1557" name="Development"/>
          <p:cNvSpPr txBox="1"/>
          <p:nvPr/>
        </p:nvSpPr>
        <p:spPr>
          <a:xfrm>
            <a:off x="10046114" y="10917300"/>
            <a:ext cx="354435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4400"/>
            </a:lvl1pPr>
          </a:lstStyle>
          <a:p>
            <a:r>
              <a:t>Development</a:t>
            </a:r>
          </a:p>
        </p:txBody>
      </p:sp>
      <p:sp>
        <p:nvSpPr>
          <p:cNvPr id="1558" name="Unit Testing"/>
          <p:cNvSpPr txBox="1"/>
          <p:nvPr/>
        </p:nvSpPr>
        <p:spPr>
          <a:xfrm>
            <a:off x="13194748" y="9641462"/>
            <a:ext cx="2922699" cy="10139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Unit Testing</a:t>
            </a:r>
          </a:p>
        </p:txBody>
      </p:sp>
      <p:sp>
        <p:nvSpPr>
          <p:cNvPr id="1559" name="Integration Testing"/>
          <p:cNvSpPr txBox="1"/>
          <p:nvPr/>
        </p:nvSpPr>
        <p:spPr>
          <a:xfrm>
            <a:off x="13867824" y="8365625"/>
            <a:ext cx="4248233"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Integration Testing</a:t>
            </a:r>
          </a:p>
        </p:txBody>
      </p:sp>
      <p:sp>
        <p:nvSpPr>
          <p:cNvPr id="1560" name="Verification Testing"/>
          <p:cNvSpPr txBox="1"/>
          <p:nvPr/>
        </p:nvSpPr>
        <p:spPr>
          <a:xfrm>
            <a:off x="15298723" y="7089787"/>
            <a:ext cx="4248233"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fontScale="92500"/>
          </a:bodyPr>
          <a:lstStyle>
            <a:lvl1pPr algn="l">
              <a:defRPr sz="4400"/>
            </a:lvl1pPr>
          </a:lstStyle>
          <a:p>
            <a:r>
              <a:t>Verification Testing</a:t>
            </a:r>
          </a:p>
        </p:txBody>
      </p:sp>
      <p:sp>
        <p:nvSpPr>
          <p:cNvPr id="1561" name="Validation Testing"/>
          <p:cNvSpPr txBox="1"/>
          <p:nvPr/>
        </p:nvSpPr>
        <p:spPr>
          <a:xfrm>
            <a:off x="17225212" y="5813950"/>
            <a:ext cx="4090805"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Validation Testing</a:t>
            </a:r>
          </a:p>
        </p:txBody>
      </p:sp>
      <p:sp>
        <p:nvSpPr>
          <p:cNvPr id="1567" name="Connection Line"/>
          <p:cNvSpPr/>
          <p:nvPr/>
        </p:nvSpPr>
        <p:spPr>
          <a:xfrm>
            <a:off x="9646068" y="8103771"/>
            <a:ext cx="690345" cy="1625039"/>
          </a:xfrm>
          <a:custGeom>
            <a:avLst/>
            <a:gdLst/>
            <a:ahLst/>
            <a:cxnLst>
              <a:cxn ang="0">
                <a:pos x="wd2" y="hd2"/>
              </a:cxn>
              <a:cxn ang="5400000">
                <a:pos x="wd2" y="hd2"/>
              </a:cxn>
              <a:cxn ang="10800000">
                <a:pos x="wd2" y="hd2"/>
              </a:cxn>
              <a:cxn ang="16200000">
                <a:pos x="wd2" y="hd2"/>
              </a:cxn>
            </a:cxnLst>
            <a:rect l="0" t="0" r="r" b="b"/>
            <a:pathLst>
              <a:path w="20552" h="21600" extrusionOk="0">
                <a:moveTo>
                  <a:pt x="0" y="0"/>
                </a:moveTo>
                <a:cubicBezTo>
                  <a:pt x="14793" y="5328"/>
                  <a:pt x="21600" y="12528"/>
                  <a:pt x="20421" y="21600"/>
                </a:cubicBezTo>
              </a:path>
            </a:pathLst>
          </a:custGeom>
          <a:ln w="63500">
            <a:solidFill>
              <a:srgbClr val="FFB500"/>
            </a:solidFill>
            <a:miter lim="400000"/>
            <a:headEnd type="stealth"/>
          </a:ln>
        </p:spPr>
        <p:txBody>
          <a:bodyPr/>
          <a:lstStyle/>
          <a:p>
            <a:endParaRPr/>
          </a:p>
        </p:txBody>
      </p:sp>
      <p:sp>
        <p:nvSpPr>
          <p:cNvPr id="1568" name="Connection Line"/>
          <p:cNvSpPr/>
          <p:nvPr/>
        </p:nvSpPr>
        <p:spPr>
          <a:xfrm>
            <a:off x="8442237" y="7914440"/>
            <a:ext cx="229985" cy="783608"/>
          </a:xfrm>
          <a:custGeom>
            <a:avLst/>
            <a:gdLst/>
            <a:ahLst/>
            <a:cxnLst>
              <a:cxn ang="0">
                <a:pos x="wd2" y="hd2"/>
              </a:cxn>
              <a:cxn ang="5400000">
                <a:pos x="wd2" y="hd2"/>
              </a:cxn>
              <a:cxn ang="10800000">
                <a:pos x="wd2" y="hd2"/>
              </a:cxn>
              <a:cxn ang="16200000">
                <a:pos x="wd2" y="hd2"/>
              </a:cxn>
            </a:cxnLst>
            <a:rect l="0" t="0" r="r" b="b"/>
            <a:pathLst>
              <a:path w="20486" h="21600" extrusionOk="0">
                <a:moveTo>
                  <a:pt x="0" y="0"/>
                </a:moveTo>
                <a:cubicBezTo>
                  <a:pt x="14821" y="4692"/>
                  <a:pt x="21600" y="11892"/>
                  <a:pt x="20338" y="21600"/>
                </a:cubicBezTo>
              </a:path>
            </a:pathLst>
          </a:custGeom>
          <a:ln w="63500">
            <a:solidFill>
              <a:srgbClr val="FFB500"/>
            </a:solidFill>
            <a:miter lim="400000"/>
            <a:headEnd type="stealth"/>
          </a:ln>
        </p:spPr>
        <p:txBody>
          <a:bodyPr/>
          <a:lstStyle/>
          <a:p>
            <a:endParaRPr/>
          </a:p>
        </p:txBody>
      </p:sp>
      <p:sp>
        <p:nvSpPr>
          <p:cNvPr id="1569" name="Connection Line"/>
          <p:cNvSpPr/>
          <p:nvPr/>
        </p:nvSpPr>
        <p:spPr>
          <a:xfrm>
            <a:off x="7365639" y="6648387"/>
            <a:ext cx="229985" cy="783608"/>
          </a:xfrm>
          <a:custGeom>
            <a:avLst/>
            <a:gdLst/>
            <a:ahLst/>
            <a:cxnLst>
              <a:cxn ang="0">
                <a:pos x="wd2" y="hd2"/>
              </a:cxn>
              <a:cxn ang="5400000">
                <a:pos x="wd2" y="hd2"/>
              </a:cxn>
              <a:cxn ang="10800000">
                <a:pos x="wd2" y="hd2"/>
              </a:cxn>
              <a:cxn ang="16200000">
                <a:pos x="wd2" y="hd2"/>
              </a:cxn>
            </a:cxnLst>
            <a:rect l="0" t="0" r="r" b="b"/>
            <a:pathLst>
              <a:path w="20486" h="21600" extrusionOk="0">
                <a:moveTo>
                  <a:pt x="0" y="0"/>
                </a:moveTo>
                <a:cubicBezTo>
                  <a:pt x="14821" y="4692"/>
                  <a:pt x="21600" y="11892"/>
                  <a:pt x="20338" y="21600"/>
                </a:cubicBezTo>
              </a:path>
            </a:pathLst>
          </a:custGeom>
          <a:ln w="63500">
            <a:solidFill>
              <a:srgbClr val="FFB500"/>
            </a:solidFill>
            <a:miter lim="400000"/>
            <a:headEnd type="stealth"/>
          </a:ln>
        </p:spPr>
        <p:txBody>
          <a:bodyPr/>
          <a:lstStyle/>
          <a:p>
            <a:endParaRPr/>
          </a:p>
        </p:txBody>
      </p:sp>
      <p:sp>
        <p:nvSpPr>
          <p:cNvPr id="1570" name="Connection Line"/>
          <p:cNvSpPr/>
          <p:nvPr/>
        </p:nvSpPr>
        <p:spPr>
          <a:xfrm>
            <a:off x="10677886" y="7221739"/>
            <a:ext cx="4081632" cy="318311"/>
          </a:xfrm>
          <a:custGeom>
            <a:avLst/>
            <a:gdLst/>
            <a:ahLst/>
            <a:cxnLst>
              <a:cxn ang="0">
                <a:pos x="wd2" y="hd2"/>
              </a:cxn>
              <a:cxn ang="5400000">
                <a:pos x="wd2" y="hd2"/>
              </a:cxn>
              <a:cxn ang="10800000">
                <a:pos x="wd2" y="hd2"/>
              </a:cxn>
              <a:cxn ang="16200000">
                <a:pos x="wd2" y="hd2"/>
              </a:cxn>
            </a:cxnLst>
            <a:rect l="0" t="0" r="r" b="b"/>
            <a:pathLst>
              <a:path w="21600" h="16205" extrusionOk="0">
                <a:moveTo>
                  <a:pt x="0" y="15112"/>
                </a:moveTo>
                <a:cubicBezTo>
                  <a:pt x="7087" y="-5395"/>
                  <a:pt x="14287" y="-5031"/>
                  <a:pt x="21600" y="16205"/>
                </a:cubicBezTo>
              </a:path>
            </a:pathLst>
          </a:custGeom>
          <a:ln w="63500">
            <a:solidFill>
              <a:srgbClr val="FBB500"/>
            </a:solidFill>
            <a:miter lim="400000"/>
            <a:headEnd type="stealth"/>
          </a:ln>
        </p:spPr>
        <p:txBody>
          <a:bodyPr/>
          <a:lstStyle/>
          <a:p>
            <a:endParaRPr/>
          </a:p>
        </p:txBody>
      </p:sp>
      <p:sp>
        <p:nvSpPr>
          <p:cNvPr id="1571" name="Connection Line"/>
          <p:cNvSpPr/>
          <p:nvPr/>
        </p:nvSpPr>
        <p:spPr>
          <a:xfrm>
            <a:off x="9252781" y="5793592"/>
            <a:ext cx="7282825" cy="486160"/>
          </a:xfrm>
          <a:custGeom>
            <a:avLst/>
            <a:gdLst/>
            <a:ahLst/>
            <a:cxnLst>
              <a:cxn ang="0">
                <a:pos x="wd2" y="hd2"/>
              </a:cxn>
              <a:cxn ang="5400000">
                <a:pos x="wd2" y="hd2"/>
              </a:cxn>
              <a:cxn ang="10800000">
                <a:pos x="wd2" y="hd2"/>
              </a:cxn>
              <a:cxn ang="16200000">
                <a:pos x="wd2" y="hd2"/>
              </a:cxn>
            </a:cxnLst>
            <a:rect l="0" t="0" r="r" b="b"/>
            <a:pathLst>
              <a:path w="21600" h="16203" extrusionOk="0">
                <a:moveTo>
                  <a:pt x="0" y="15365"/>
                </a:moveTo>
                <a:cubicBezTo>
                  <a:pt x="6494" y="-5397"/>
                  <a:pt x="13694" y="-5118"/>
                  <a:pt x="21600" y="16203"/>
                </a:cubicBezTo>
              </a:path>
            </a:pathLst>
          </a:custGeom>
          <a:ln w="63500">
            <a:solidFill>
              <a:srgbClr val="FBB500"/>
            </a:solidFill>
            <a:miter lim="400000"/>
            <a:headEnd type="stealth"/>
          </a:ln>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571"/>
                                        </p:tgtEl>
                                        <p:attrNameLst>
                                          <p:attrName>style.visibility</p:attrName>
                                        </p:attrNameLst>
                                      </p:cBhvr>
                                      <p:to>
                                        <p:strVal val="visible"/>
                                      </p:to>
                                    </p:set>
                                    <p:anim calcmode="lin" valueType="num">
                                      <p:cBhvr>
                                        <p:cTn id="7" dur="1000" fill="hold"/>
                                        <p:tgtEl>
                                          <p:spTgt spid="1571"/>
                                        </p:tgtEl>
                                        <p:attrNameLst>
                                          <p:attrName>ppt_w</p:attrName>
                                        </p:attrNameLst>
                                      </p:cBhvr>
                                      <p:tavLst>
                                        <p:tav tm="0">
                                          <p:val>
                                            <p:fltVal val="0"/>
                                          </p:val>
                                        </p:tav>
                                        <p:tav tm="100000">
                                          <p:val>
                                            <p:strVal val="#ppt_w"/>
                                          </p:val>
                                        </p:tav>
                                      </p:tavLst>
                                    </p:anim>
                                    <p:anim calcmode="lin" valueType="num">
                                      <p:cBhvr>
                                        <p:cTn id="8" dur="1000" fill="hold"/>
                                        <p:tgtEl>
                                          <p:spTgt spid="1571"/>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2" nodeType="afterEffect">
                                  <p:stCondLst>
                                    <p:cond delay="300"/>
                                  </p:stCondLst>
                                  <p:iterate>
                                    <p:tmAbs val="0"/>
                                  </p:iterate>
                                  <p:childTnLst>
                                    <p:set>
                                      <p:cBhvr>
                                        <p:cTn id="11" fill="hold"/>
                                        <p:tgtEl>
                                          <p:spTgt spid="1570"/>
                                        </p:tgtEl>
                                        <p:attrNameLst>
                                          <p:attrName>style.visibility</p:attrName>
                                        </p:attrNameLst>
                                      </p:cBhvr>
                                      <p:to>
                                        <p:strVal val="visible"/>
                                      </p:to>
                                    </p:set>
                                    <p:anim calcmode="lin" valueType="num">
                                      <p:cBhvr>
                                        <p:cTn id="12" dur="1000" fill="hold"/>
                                        <p:tgtEl>
                                          <p:spTgt spid="1570"/>
                                        </p:tgtEl>
                                        <p:attrNameLst>
                                          <p:attrName>ppt_w</p:attrName>
                                        </p:attrNameLst>
                                      </p:cBhvr>
                                      <p:tavLst>
                                        <p:tav tm="0">
                                          <p:val>
                                            <p:fltVal val="0"/>
                                          </p:val>
                                        </p:tav>
                                        <p:tav tm="100000">
                                          <p:val>
                                            <p:strVal val="#ppt_w"/>
                                          </p:val>
                                        </p:tav>
                                      </p:tavLst>
                                    </p:anim>
                                    <p:anim calcmode="lin" valueType="num">
                                      <p:cBhvr>
                                        <p:cTn id="13" dur="1000" fill="hold"/>
                                        <p:tgtEl>
                                          <p:spTgt spid="1570"/>
                                        </p:tgtEl>
                                        <p:attrNameLst>
                                          <p:attrName>ppt_h</p:attrName>
                                        </p:attrNameLst>
                                      </p:cBhvr>
                                      <p:tavLst>
                                        <p:tav tm="0">
                                          <p:val>
                                            <p:fltVal val="0"/>
                                          </p:val>
                                        </p:tav>
                                        <p:tav tm="100000">
                                          <p:val>
                                            <p:strVal val="#ppt_h"/>
                                          </p:val>
                                        </p:tav>
                                      </p:tavLst>
                                    </p:anim>
                                  </p:childTnLst>
                                </p:cTn>
                              </p:par>
                            </p:childTnLst>
                          </p:cTn>
                        </p:par>
                        <p:par>
                          <p:cTn id="14" fill="hold">
                            <p:stCondLst>
                              <p:cond delay="2300"/>
                            </p:stCondLst>
                            <p:childTnLst>
                              <p:par>
                                <p:cTn id="15" presetID="23" presetClass="entr" presetSubtype="16" fill="hold" grpId="3" nodeType="afterEffect">
                                  <p:stCondLst>
                                    <p:cond delay="0"/>
                                  </p:stCondLst>
                                  <p:iterate>
                                    <p:tmAbs val="0"/>
                                  </p:iterate>
                                  <p:childTnLst>
                                    <p:set>
                                      <p:cBhvr>
                                        <p:cTn id="16" fill="hold"/>
                                        <p:tgtEl>
                                          <p:spTgt spid="1567"/>
                                        </p:tgtEl>
                                        <p:attrNameLst>
                                          <p:attrName>style.visibility</p:attrName>
                                        </p:attrNameLst>
                                      </p:cBhvr>
                                      <p:to>
                                        <p:strVal val="visible"/>
                                      </p:to>
                                    </p:set>
                                    <p:anim calcmode="lin" valueType="num">
                                      <p:cBhvr>
                                        <p:cTn id="17" dur="1000" fill="hold"/>
                                        <p:tgtEl>
                                          <p:spTgt spid="1567"/>
                                        </p:tgtEl>
                                        <p:attrNameLst>
                                          <p:attrName>ppt_w</p:attrName>
                                        </p:attrNameLst>
                                      </p:cBhvr>
                                      <p:tavLst>
                                        <p:tav tm="0">
                                          <p:val>
                                            <p:fltVal val="0"/>
                                          </p:val>
                                        </p:tav>
                                        <p:tav tm="100000">
                                          <p:val>
                                            <p:strVal val="#ppt_w"/>
                                          </p:val>
                                        </p:tav>
                                      </p:tavLst>
                                    </p:anim>
                                    <p:anim calcmode="lin" valueType="num">
                                      <p:cBhvr>
                                        <p:cTn id="18" dur="1000" fill="hold"/>
                                        <p:tgtEl>
                                          <p:spTgt spid="1567"/>
                                        </p:tgtEl>
                                        <p:attrNameLst>
                                          <p:attrName>ppt_h</p:attrName>
                                        </p:attrNameLst>
                                      </p:cBhvr>
                                      <p:tavLst>
                                        <p:tav tm="0">
                                          <p:val>
                                            <p:fltVal val="0"/>
                                          </p:val>
                                        </p:tav>
                                        <p:tav tm="100000">
                                          <p:val>
                                            <p:strVal val="#ppt_h"/>
                                          </p:val>
                                        </p:tav>
                                      </p:tavLst>
                                    </p:anim>
                                  </p:childTnLst>
                                </p:cTn>
                              </p:par>
                            </p:childTnLst>
                          </p:cTn>
                        </p:par>
                        <p:par>
                          <p:cTn id="19" fill="hold">
                            <p:stCondLst>
                              <p:cond delay="3300"/>
                            </p:stCondLst>
                            <p:childTnLst>
                              <p:par>
                                <p:cTn id="20" presetID="23" presetClass="entr" presetSubtype="16" fill="hold" grpId="4" nodeType="afterEffect">
                                  <p:stCondLst>
                                    <p:cond delay="0"/>
                                  </p:stCondLst>
                                  <p:iterate>
                                    <p:tmAbs val="0"/>
                                  </p:iterate>
                                  <p:childTnLst>
                                    <p:set>
                                      <p:cBhvr>
                                        <p:cTn id="21" fill="hold"/>
                                        <p:tgtEl>
                                          <p:spTgt spid="1568"/>
                                        </p:tgtEl>
                                        <p:attrNameLst>
                                          <p:attrName>style.visibility</p:attrName>
                                        </p:attrNameLst>
                                      </p:cBhvr>
                                      <p:to>
                                        <p:strVal val="visible"/>
                                      </p:to>
                                    </p:set>
                                    <p:anim calcmode="lin" valueType="num">
                                      <p:cBhvr>
                                        <p:cTn id="22" dur="1000" fill="hold"/>
                                        <p:tgtEl>
                                          <p:spTgt spid="1568"/>
                                        </p:tgtEl>
                                        <p:attrNameLst>
                                          <p:attrName>ppt_w</p:attrName>
                                        </p:attrNameLst>
                                      </p:cBhvr>
                                      <p:tavLst>
                                        <p:tav tm="0">
                                          <p:val>
                                            <p:fltVal val="0"/>
                                          </p:val>
                                        </p:tav>
                                        <p:tav tm="100000">
                                          <p:val>
                                            <p:strVal val="#ppt_w"/>
                                          </p:val>
                                        </p:tav>
                                      </p:tavLst>
                                    </p:anim>
                                    <p:anim calcmode="lin" valueType="num">
                                      <p:cBhvr>
                                        <p:cTn id="23" dur="1000" fill="hold"/>
                                        <p:tgtEl>
                                          <p:spTgt spid="1568"/>
                                        </p:tgtEl>
                                        <p:attrNameLst>
                                          <p:attrName>ppt_h</p:attrName>
                                        </p:attrNameLst>
                                      </p:cBhvr>
                                      <p:tavLst>
                                        <p:tav tm="0">
                                          <p:val>
                                            <p:fltVal val="0"/>
                                          </p:val>
                                        </p:tav>
                                        <p:tav tm="100000">
                                          <p:val>
                                            <p:strVal val="#ppt_h"/>
                                          </p:val>
                                        </p:tav>
                                      </p:tavLst>
                                    </p:anim>
                                  </p:childTnLst>
                                </p:cTn>
                              </p:par>
                            </p:childTnLst>
                          </p:cTn>
                        </p:par>
                        <p:par>
                          <p:cTn id="24" fill="hold">
                            <p:stCondLst>
                              <p:cond delay="4300"/>
                            </p:stCondLst>
                            <p:childTnLst>
                              <p:par>
                                <p:cTn id="25" presetID="23" presetClass="entr" presetSubtype="16" fill="hold" grpId="5" nodeType="afterEffect">
                                  <p:stCondLst>
                                    <p:cond delay="0"/>
                                  </p:stCondLst>
                                  <p:iterate>
                                    <p:tmAbs val="0"/>
                                  </p:iterate>
                                  <p:childTnLst>
                                    <p:set>
                                      <p:cBhvr>
                                        <p:cTn id="26" fill="hold"/>
                                        <p:tgtEl>
                                          <p:spTgt spid="1569"/>
                                        </p:tgtEl>
                                        <p:attrNameLst>
                                          <p:attrName>style.visibility</p:attrName>
                                        </p:attrNameLst>
                                      </p:cBhvr>
                                      <p:to>
                                        <p:strVal val="visible"/>
                                      </p:to>
                                    </p:set>
                                    <p:anim calcmode="lin" valueType="num">
                                      <p:cBhvr>
                                        <p:cTn id="27" dur="1000" fill="hold"/>
                                        <p:tgtEl>
                                          <p:spTgt spid="1569"/>
                                        </p:tgtEl>
                                        <p:attrNameLst>
                                          <p:attrName>ppt_w</p:attrName>
                                        </p:attrNameLst>
                                      </p:cBhvr>
                                      <p:tavLst>
                                        <p:tav tm="0">
                                          <p:val>
                                            <p:fltVal val="0"/>
                                          </p:val>
                                        </p:tav>
                                        <p:tav tm="100000">
                                          <p:val>
                                            <p:strVal val="#ppt_w"/>
                                          </p:val>
                                        </p:tav>
                                      </p:tavLst>
                                    </p:anim>
                                    <p:anim calcmode="lin" valueType="num">
                                      <p:cBhvr>
                                        <p:cTn id="28" dur="1000" fill="hold"/>
                                        <p:tgtEl>
                                          <p:spTgt spid="15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 grpId="3" animBg="1" advAuto="0"/>
      <p:bldP spid="1568" grpId="4" animBg="1" advAuto="0"/>
      <p:bldP spid="1569" grpId="5" animBg="1" advAuto="0"/>
      <p:bldP spid="1570" grpId="2" animBg="1" advAuto="0"/>
      <p:bldP spid="1571" grpId="1" animBg="1" advAuto="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576" name="DMC-logo-large.png" descr="DMC-logo-large.png"/>
          <p:cNvPicPr>
            <a:picLocks noChangeAspect="1"/>
          </p:cNvPicPr>
          <p:nvPr/>
        </p:nvPicPr>
        <p:blipFill>
          <a:blip r:embed="rId3">
            <a:extLst/>
          </a:blip>
          <a:stretch>
            <a:fillRect/>
          </a:stretch>
        </p:blipFill>
        <p:spPr>
          <a:xfrm>
            <a:off x="16988463" y="12788840"/>
            <a:ext cx="756648" cy="756648"/>
          </a:xfrm>
          <a:prstGeom prst="rect">
            <a:avLst/>
          </a:prstGeom>
          <a:ln w="12700">
            <a:miter lim="400000"/>
          </a:ln>
        </p:spPr>
      </p:pic>
      <p:sp>
        <p:nvSpPr>
          <p:cNvPr id="1577"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57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87</a:t>
            </a:fld>
            <a:endParaRPr/>
          </a:p>
        </p:txBody>
      </p:sp>
      <p:sp>
        <p:nvSpPr>
          <p:cNvPr id="1579"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580"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581" name="Traceability"/>
          <p:cNvSpPr txBox="1">
            <a:spLocks noGrp="1"/>
          </p:cNvSpPr>
          <p:nvPr>
            <p:ph type="title"/>
          </p:nvPr>
        </p:nvSpPr>
        <p:spPr>
          <a:prstGeom prst="rect">
            <a:avLst/>
          </a:prstGeom>
        </p:spPr>
        <p:txBody>
          <a:bodyPr>
            <a:normAutofit fontScale="90000"/>
          </a:bodyPr>
          <a:lstStyle>
            <a:lvl1pPr defTabSz="624363">
              <a:defRPr sz="9120"/>
            </a:lvl1pPr>
          </a:lstStyle>
          <a:p>
            <a:r>
              <a:t>Traceability</a:t>
            </a:r>
          </a:p>
        </p:txBody>
      </p:sp>
      <p:sp>
        <p:nvSpPr>
          <p:cNvPr id="1582" name="Product"/>
          <p:cNvSpPr txBox="1">
            <a:spLocks noGrp="1"/>
          </p:cNvSpPr>
          <p:nvPr>
            <p:ph type="body" sz="quarter" idx="1"/>
          </p:nvPr>
        </p:nvSpPr>
        <p:spPr>
          <a:xfrm>
            <a:off x="2709433" y="5813950"/>
            <a:ext cx="2779520" cy="1013985"/>
          </a:xfrm>
          <a:prstGeom prst="rect">
            <a:avLst/>
          </a:prstGeom>
          <a:effectLst>
            <a:outerShdw blurRad="50800" dist="63500" dir="5400000" rotWithShape="0">
              <a:srgbClr val="000000"/>
            </a:outerShdw>
          </a:effectLst>
        </p:spPr>
        <p:txBody>
          <a:bodyPr/>
          <a:lstStyle>
            <a:lvl1pPr algn="r">
              <a:defRPr>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Product</a:t>
            </a:r>
          </a:p>
        </p:txBody>
      </p:sp>
      <p:sp>
        <p:nvSpPr>
          <p:cNvPr id="1583"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584" name="System"/>
          <p:cNvSpPr txBox="1"/>
          <p:nvPr/>
        </p:nvSpPr>
        <p:spPr>
          <a:xfrm>
            <a:off x="4247364" y="7089787"/>
            <a:ext cx="277952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r">
              <a:defRPr sz="4400">
                <a:latin typeface="Gill Sans"/>
                <a:ea typeface="Gill Sans"/>
                <a:cs typeface="Gill Sans"/>
                <a:sym typeface="Gill Sans"/>
              </a:defRPr>
            </a:lvl1pPr>
          </a:lstStyle>
          <a:p>
            <a:pPr>
              <a:defRPr>
                <a:latin typeface="+mn-lt"/>
                <a:ea typeface="+mn-ea"/>
                <a:cs typeface="+mn-cs"/>
                <a:sym typeface="Gill Sans Light"/>
              </a:defRPr>
            </a:pPr>
            <a:r>
              <a:rPr>
                <a:latin typeface="Gill Sans"/>
                <a:ea typeface="Gill Sans"/>
                <a:cs typeface="Gill Sans"/>
                <a:sym typeface="Gill Sans"/>
              </a:rPr>
              <a:t>System</a:t>
            </a:r>
          </a:p>
        </p:txBody>
      </p:sp>
      <p:sp>
        <p:nvSpPr>
          <p:cNvPr id="1585" name="Tests and possibly some Design Elements will Reference Requirements"/>
          <p:cNvSpPr txBox="1"/>
          <p:nvPr/>
        </p:nvSpPr>
        <p:spPr>
          <a:xfrm>
            <a:off x="11625329" y="3657953"/>
            <a:ext cx="9990723" cy="1459244"/>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lnSpcReduction="10000"/>
          </a:bodyPr>
          <a:lstStyle>
            <a:lvl1pPr>
              <a:defRPr sz="4400"/>
            </a:lvl1pPr>
          </a:lstStyle>
          <a:p>
            <a:r>
              <a:t>Tests and possibly some Design Elements will Reference Requirements</a:t>
            </a:r>
          </a:p>
        </p:txBody>
      </p:sp>
      <p:sp>
        <p:nvSpPr>
          <p:cNvPr id="1586" name="Architecture"/>
          <p:cNvSpPr txBox="1"/>
          <p:nvPr/>
        </p:nvSpPr>
        <p:spPr>
          <a:xfrm>
            <a:off x="6893736" y="8365625"/>
            <a:ext cx="3032331"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Architecture</a:t>
            </a:r>
          </a:p>
        </p:txBody>
      </p:sp>
      <p:sp>
        <p:nvSpPr>
          <p:cNvPr id="1587" name="Requirements"/>
          <p:cNvSpPr txBox="1"/>
          <p:nvPr/>
        </p:nvSpPr>
        <p:spPr>
          <a:xfrm>
            <a:off x="5504362" y="5813950"/>
            <a:ext cx="3310751"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Requirements</a:t>
            </a:r>
          </a:p>
        </p:txBody>
      </p:sp>
      <p:sp>
        <p:nvSpPr>
          <p:cNvPr id="1588" name="Requirements"/>
          <p:cNvSpPr txBox="1"/>
          <p:nvPr/>
        </p:nvSpPr>
        <p:spPr>
          <a:xfrm>
            <a:off x="7002126" y="7089787"/>
            <a:ext cx="332757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Requirements</a:t>
            </a:r>
          </a:p>
        </p:txBody>
      </p:sp>
      <p:sp>
        <p:nvSpPr>
          <p:cNvPr id="1589" name="Design"/>
          <p:cNvSpPr txBox="1"/>
          <p:nvPr/>
        </p:nvSpPr>
        <p:spPr>
          <a:xfrm>
            <a:off x="8754855" y="9641462"/>
            <a:ext cx="1801516" cy="10139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Design</a:t>
            </a:r>
          </a:p>
        </p:txBody>
      </p:sp>
      <p:sp>
        <p:nvSpPr>
          <p:cNvPr id="1590" name="Development"/>
          <p:cNvSpPr txBox="1"/>
          <p:nvPr/>
        </p:nvSpPr>
        <p:spPr>
          <a:xfrm>
            <a:off x="10046114" y="10917300"/>
            <a:ext cx="3544350"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4400"/>
            </a:lvl1pPr>
          </a:lstStyle>
          <a:p>
            <a:r>
              <a:t>Development</a:t>
            </a:r>
          </a:p>
        </p:txBody>
      </p:sp>
      <p:sp>
        <p:nvSpPr>
          <p:cNvPr id="1591" name="Unit Testing"/>
          <p:cNvSpPr txBox="1"/>
          <p:nvPr/>
        </p:nvSpPr>
        <p:spPr>
          <a:xfrm>
            <a:off x="13194748" y="9641462"/>
            <a:ext cx="2922699" cy="10139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Unit Testing</a:t>
            </a:r>
          </a:p>
        </p:txBody>
      </p:sp>
      <p:sp>
        <p:nvSpPr>
          <p:cNvPr id="1592" name="Integration Testing"/>
          <p:cNvSpPr txBox="1"/>
          <p:nvPr/>
        </p:nvSpPr>
        <p:spPr>
          <a:xfrm>
            <a:off x="13867824" y="8365625"/>
            <a:ext cx="4248233"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Integration Testing</a:t>
            </a:r>
          </a:p>
        </p:txBody>
      </p:sp>
      <p:sp>
        <p:nvSpPr>
          <p:cNvPr id="1593" name="Verification Testing"/>
          <p:cNvSpPr txBox="1"/>
          <p:nvPr/>
        </p:nvSpPr>
        <p:spPr>
          <a:xfrm>
            <a:off x="15298723" y="7089787"/>
            <a:ext cx="4248233"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fontScale="92500"/>
          </a:bodyPr>
          <a:lstStyle>
            <a:lvl1pPr algn="l">
              <a:defRPr sz="4400"/>
            </a:lvl1pPr>
          </a:lstStyle>
          <a:p>
            <a:r>
              <a:t>Verification Testing</a:t>
            </a:r>
          </a:p>
        </p:txBody>
      </p:sp>
      <p:sp>
        <p:nvSpPr>
          <p:cNvPr id="1594" name="Validation Testing"/>
          <p:cNvSpPr txBox="1"/>
          <p:nvPr/>
        </p:nvSpPr>
        <p:spPr>
          <a:xfrm>
            <a:off x="17225212" y="5813950"/>
            <a:ext cx="4090805"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Validation Testing</a:t>
            </a:r>
          </a:p>
        </p:txBody>
      </p:sp>
      <p:sp>
        <p:nvSpPr>
          <p:cNvPr id="1604" name="Connection Line"/>
          <p:cNvSpPr/>
          <p:nvPr/>
        </p:nvSpPr>
        <p:spPr>
          <a:xfrm>
            <a:off x="9646068" y="8103771"/>
            <a:ext cx="690345" cy="1625039"/>
          </a:xfrm>
          <a:custGeom>
            <a:avLst/>
            <a:gdLst/>
            <a:ahLst/>
            <a:cxnLst>
              <a:cxn ang="0">
                <a:pos x="wd2" y="hd2"/>
              </a:cxn>
              <a:cxn ang="5400000">
                <a:pos x="wd2" y="hd2"/>
              </a:cxn>
              <a:cxn ang="10800000">
                <a:pos x="wd2" y="hd2"/>
              </a:cxn>
              <a:cxn ang="16200000">
                <a:pos x="wd2" y="hd2"/>
              </a:cxn>
            </a:cxnLst>
            <a:rect l="0" t="0" r="r" b="b"/>
            <a:pathLst>
              <a:path w="20552" h="21600" extrusionOk="0">
                <a:moveTo>
                  <a:pt x="0" y="0"/>
                </a:moveTo>
                <a:cubicBezTo>
                  <a:pt x="14793" y="5328"/>
                  <a:pt x="21600" y="12528"/>
                  <a:pt x="20421" y="21600"/>
                </a:cubicBezTo>
              </a:path>
            </a:pathLst>
          </a:custGeom>
          <a:ln w="63500">
            <a:solidFill>
              <a:srgbClr val="FFB500"/>
            </a:solidFill>
            <a:miter lim="400000"/>
            <a:headEnd type="stealth"/>
          </a:ln>
        </p:spPr>
        <p:txBody>
          <a:bodyPr/>
          <a:lstStyle/>
          <a:p>
            <a:endParaRPr/>
          </a:p>
        </p:txBody>
      </p:sp>
      <p:sp>
        <p:nvSpPr>
          <p:cNvPr id="1605" name="Connection Line"/>
          <p:cNvSpPr/>
          <p:nvPr/>
        </p:nvSpPr>
        <p:spPr>
          <a:xfrm>
            <a:off x="8442237" y="7914440"/>
            <a:ext cx="229985" cy="783608"/>
          </a:xfrm>
          <a:custGeom>
            <a:avLst/>
            <a:gdLst/>
            <a:ahLst/>
            <a:cxnLst>
              <a:cxn ang="0">
                <a:pos x="wd2" y="hd2"/>
              </a:cxn>
              <a:cxn ang="5400000">
                <a:pos x="wd2" y="hd2"/>
              </a:cxn>
              <a:cxn ang="10800000">
                <a:pos x="wd2" y="hd2"/>
              </a:cxn>
              <a:cxn ang="16200000">
                <a:pos x="wd2" y="hd2"/>
              </a:cxn>
            </a:cxnLst>
            <a:rect l="0" t="0" r="r" b="b"/>
            <a:pathLst>
              <a:path w="20486" h="21600" extrusionOk="0">
                <a:moveTo>
                  <a:pt x="0" y="0"/>
                </a:moveTo>
                <a:cubicBezTo>
                  <a:pt x="14821" y="4692"/>
                  <a:pt x="21600" y="11892"/>
                  <a:pt x="20338" y="21600"/>
                </a:cubicBezTo>
              </a:path>
            </a:pathLst>
          </a:custGeom>
          <a:ln w="63500">
            <a:solidFill>
              <a:srgbClr val="FFB500"/>
            </a:solidFill>
            <a:miter lim="400000"/>
            <a:headEnd type="stealth"/>
          </a:ln>
        </p:spPr>
        <p:txBody>
          <a:bodyPr/>
          <a:lstStyle/>
          <a:p>
            <a:endParaRPr/>
          </a:p>
        </p:txBody>
      </p:sp>
      <p:sp>
        <p:nvSpPr>
          <p:cNvPr id="1606" name="Connection Line"/>
          <p:cNvSpPr/>
          <p:nvPr/>
        </p:nvSpPr>
        <p:spPr>
          <a:xfrm>
            <a:off x="7365639" y="6648387"/>
            <a:ext cx="229985" cy="783608"/>
          </a:xfrm>
          <a:custGeom>
            <a:avLst/>
            <a:gdLst/>
            <a:ahLst/>
            <a:cxnLst>
              <a:cxn ang="0">
                <a:pos x="wd2" y="hd2"/>
              </a:cxn>
              <a:cxn ang="5400000">
                <a:pos x="wd2" y="hd2"/>
              </a:cxn>
              <a:cxn ang="10800000">
                <a:pos x="wd2" y="hd2"/>
              </a:cxn>
              <a:cxn ang="16200000">
                <a:pos x="wd2" y="hd2"/>
              </a:cxn>
            </a:cxnLst>
            <a:rect l="0" t="0" r="r" b="b"/>
            <a:pathLst>
              <a:path w="20486" h="21600" extrusionOk="0">
                <a:moveTo>
                  <a:pt x="0" y="0"/>
                </a:moveTo>
                <a:cubicBezTo>
                  <a:pt x="14821" y="4692"/>
                  <a:pt x="21600" y="11892"/>
                  <a:pt x="20338" y="21600"/>
                </a:cubicBezTo>
              </a:path>
            </a:pathLst>
          </a:custGeom>
          <a:ln w="63500">
            <a:solidFill>
              <a:srgbClr val="FFB500"/>
            </a:solidFill>
            <a:miter lim="400000"/>
            <a:headEnd type="stealth"/>
          </a:ln>
        </p:spPr>
        <p:txBody>
          <a:bodyPr/>
          <a:lstStyle/>
          <a:p>
            <a:endParaRPr/>
          </a:p>
        </p:txBody>
      </p:sp>
      <p:sp>
        <p:nvSpPr>
          <p:cNvPr id="1607" name="Connection Line"/>
          <p:cNvSpPr/>
          <p:nvPr/>
        </p:nvSpPr>
        <p:spPr>
          <a:xfrm>
            <a:off x="10677886" y="7221739"/>
            <a:ext cx="4081632" cy="318311"/>
          </a:xfrm>
          <a:custGeom>
            <a:avLst/>
            <a:gdLst/>
            <a:ahLst/>
            <a:cxnLst>
              <a:cxn ang="0">
                <a:pos x="wd2" y="hd2"/>
              </a:cxn>
              <a:cxn ang="5400000">
                <a:pos x="wd2" y="hd2"/>
              </a:cxn>
              <a:cxn ang="10800000">
                <a:pos x="wd2" y="hd2"/>
              </a:cxn>
              <a:cxn ang="16200000">
                <a:pos x="wd2" y="hd2"/>
              </a:cxn>
            </a:cxnLst>
            <a:rect l="0" t="0" r="r" b="b"/>
            <a:pathLst>
              <a:path w="21600" h="16205" extrusionOk="0">
                <a:moveTo>
                  <a:pt x="0" y="15112"/>
                </a:moveTo>
                <a:cubicBezTo>
                  <a:pt x="7087" y="-5395"/>
                  <a:pt x="14287" y="-5031"/>
                  <a:pt x="21600" y="16205"/>
                </a:cubicBezTo>
              </a:path>
            </a:pathLst>
          </a:custGeom>
          <a:ln w="63500">
            <a:solidFill>
              <a:srgbClr val="FBB500"/>
            </a:solidFill>
            <a:miter lim="400000"/>
            <a:headEnd type="stealth"/>
          </a:ln>
        </p:spPr>
        <p:txBody>
          <a:bodyPr/>
          <a:lstStyle/>
          <a:p>
            <a:endParaRPr/>
          </a:p>
        </p:txBody>
      </p:sp>
      <p:sp>
        <p:nvSpPr>
          <p:cNvPr id="1608" name="Connection Line"/>
          <p:cNvSpPr/>
          <p:nvPr/>
        </p:nvSpPr>
        <p:spPr>
          <a:xfrm>
            <a:off x="9252781" y="5793592"/>
            <a:ext cx="7282825" cy="486160"/>
          </a:xfrm>
          <a:custGeom>
            <a:avLst/>
            <a:gdLst/>
            <a:ahLst/>
            <a:cxnLst>
              <a:cxn ang="0">
                <a:pos x="wd2" y="hd2"/>
              </a:cxn>
              <a:cxn ang="5400000">
                <a:pos x="wd2" y="hd2"/>
              </a:cxn>
              <a:cxn ang="10800000">
                <a:pos x="wd2" y="hd2"/>
              </a:cxn>
              <a:cxn ang="16200000">
                <a:pos x="wd2" y="hd2"/>
              </a:cxn>
            </a:cxnLst>
            <a:rect l="0" t="0" r="r" b="b"/>
            <a:pathLst>
              <a:path w="21600" h="16203" extrusionOk="0">
                <a:moveTo>
                  <a:pt x="0" y="15365"/>
                </a:moveTo>
                <a:cubicBezTo>
                  <a:pt x="6494" y="-5397"/>
                  <a:pt x="13694" y="-5118"/>
                  <a:pt x="21600" y="16203"/>
                </a:cubicBezTo>
              </a:path>
            </a:pathLst>
          </a:custGeom>
          <a:ln w="63500">
            <a:solidFill>
              <a:srgbClr val="FBB500"/>
            </a:solidFill>
            <a:miter lim="400000"/>
            <a:headEnd type="stealth"/>
          </a:ln>
        </p:spPr>
        <p:txBody>
          <a:bodyPr/>
          <a:lstStyle/>
          <a:p>
            <a:endParaRPr/>
          </a:p>
        </p:txBody>
      </p:sp>
      <p:sp>
        <p:nvSpPr>
          <p:cNvPr id="1600" name="Scenarios"/>
          <p:cNvSpPr txBox="1"/>
          <p:nvPr/>
        </p:nvSpPr>
        <p:spPr>
          <a:xfrm>
            <a:off x="5218634" y="4538112"/>
            <a:ext cx="3032331" cy="101398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Scenarios</a:t>
            </a:r>
          </a:p>
        </p:txBody>
      </p:sp>
      <p:sp>
        <p:nvSpPr>
          <p:cNvPr id="1601" name="Use Cases"/>
          <p:cNvSpPr txBox="1"/>
          <p:nvPr/>
        </p:nvSpPr>
        <p:spPr>
          <a:xfrm>
            <a:off x="4021868" y="3262274"/>
            <a:ext cx="3032331" cy="10139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4400"/>
            </a:lvl1pPr>
          </a:lstStyle>
          <a:p>
            <a:r>
              <a:t>Use Cases</a:t>
            </a:r>
          </a:p>
        </p:txBody>
      </p:sp>
      <p:sp>
        <p:nvSpPr>
          <p:cNvPr id="1609" name="Connection Line"/>
          <p:cNvSpPr/>
          <p:nvPr/>
        </p:nvSpPr>
        <p:spPr>
          <a:xfrm>
            <a:off x="6739416" y="5384877"/>
            <a:ext cx="229985" cy="783607"/>
          </a:xfrm>
          <a:custGeom>
            <a:avLst/>
            <a:gdLst/>
            <a:ahLst/>
            <a:cxnLst>
              <a:cxn ang="0">
                <a:pos x="wd2" y="hd2"/>
              </a:cxn>
              <a:cxn ang="5400000">
                <a:pos x="wd2" y="hd2"/>
              </a:cxn>
              <a:cxn ang="10800000">
                <a:pos x="wd2" y="hd2"/>
              </a:cxn>
              <a:cxn ang="16200000">
                <a:pos x="wd2" y="hd2"/>
              </a:cxn>
            </a:cxnLst>
            <a:rect l="0" t="0" r="r" b="b"/>
            <a:pathLst>
              <a:path w="20486" h="21600" extrusionOk="0">
                <a:moveTo>
                  <a:pt x="0" y="0"/>
                </a:moveTo>
                <a:cubicBezTo>
                  <a:pt x="14821" y="4692"/>
                  <a:pt x="21600" y="11892"/>
                  <a:pt x="20338" y="21600"/>
                </a:cubicBezTo>
              </a:path>
            </a:pathLst>
          </a:custGeom>
          <a:ln w="63500">
            <a:solidFill>
              <a:srgbClr val="FFB500"/>
            </a:solidFill>
            <a:miter lim="400000"/>
            <a:headEnd type="stealth"/>
          </a:ln>
        </p:spPr>
        <p:txBody>
          <a:bodyPr/>
          <a:lstStyle/>
          <a:p>
            <a:endParaRPr/>
          </a:p>
        </p:txBody>
      </p:sp>
      <p:sp>
        <p:nvSpPr>
          <p:cNvPr id="1610" name="Connection Line"/>
          <p:cNvSpPr/>
          <p:nvPr/>
        </p:nvSpPr>
        <p:spPr>
          <a:xfrm>
            <a:off x="5990887" y="4094482"/>
            <a:ext cx="229985" cy="783608"/>
          </a:xfrm>
          <a:custGeom>
            <a:avLst/>
            <a:gdLst/>
            <a:ahLst/>
            <a:cxnLst>
              <a:cxn ang="0">
                <a:pos x="wd2" y="hd2"/>
              </a:cxn>
              <a:cxn ang="5400000">
                <a:pos x="wd2" y="hd2"/>
              </a:cxn>
              <a:cxn ang="10800000">
                <a:pos x="wd2" y="hd2"/>
              </a:cxn>
              <a:cxn ang="16200000">
                <a:pos x="wd2" y="hd2"/>
              </a:cxn>
            </a:cxnLst>
            <a:rect l="0" t="0" r="r" b="b"/>
            <a:pathLst>
              <a:path w="20486" h="21600" extrusionOk="0">
                <a:moveTo>
                  <a:pt x="0" y="0"/>
                </a:moveTo>
                <a:cubicBezTo>
                  <a:pt x="14821" y="4692"/>
                  <a:pt x="21600" y="11892"/>
                  <a:pt x="20338" y="21600"/>
                </a:cubicBezTo>
              </a:path>
            </a:pathLst>
          </a:custGeom>
          <a:ln w="63500">
            <a:solidFill>
              <a:srgbClr val="FFB500"/>
            </a:solidFill>
            <a:miter lim="400000"/>
            <a:headEnd type="stealth"/>
          </a:ln>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300"/>
                                  </p:stCondLst>
                                  <p:iterate>
                                    <p:tmAbs val="0"/>
                                  </p:iterate>
                                  <p:childTnLst>
                                    <p:set>
                                      <p:cBhvr>
                                        <p:cTn id="6" fill="hold"/>
                                        <p:tgtEl>
                                          <p:spTgt spid="1600"/>
                                        </p:tgtEl>
                                        <p:attrNameLst>
                                          <p:attrName>style.visibility</p:attrName>
                                        </p:attrNameLst>
                                      </p:cBhvr>
                                      <p:to>
                                        <p:strVal val="visible"/>
                                      </p:to>
                                    </p:set>
                                    <p:anim calcmode="lin" valueType="num">
                                      <p:cBhvr>
                                        <p:cTn id="7" dur="1000" fill="hold"/>
                                        <p:tgtEl>
                                          <p:spTgt spid="1600"/>
                                        </p:tgtEl>
                                        <p:attrNameLst>
                                          <p:attrName>ppt_w</p:attrName>
                                        </p:attrNameLst>
                                      </p:cBhvr>
                                      <p:tavLst>
                                        <p:tav tm="0">
                                          <p:val>
                                            <p:fltVal val="0"/>
                                          </p:val>
                                        </p:tav>
                                        <p:tav tm="100000">
                                          <p:val>
                                            <p:strVal val="#ppt_w"/>
                                          </p:val>
                                        </p:tav>
                                      </p:tavLst>
                                    </p:anim>
                                    <p:anim calcmode="lin" valueType="num">
                                      <p:cBhvr>
                                        <p:cTn id="8" dur="1000" fill="hold"/>
                                        <p:tgtEl>
                                          <p:spTgt spid="1600"/>
                                        </p:tgtEl>
                                        <p:attrNameLst>
                                          <p:attrName>ppt_h</p:attrName>
                                        </p:attrNameLst>
                                      </p:cBhvr>
                                      <p:tavLst>
                                        <p:tav tm="0">
                                          <p:val>
                                            <p:fltVal val="0"/>
                                          </p:val>
                                        </p:tav>
                                        <p:tav tm="100000">
                                          <p:val>
                                            <p:strVal val="#ppt_h"/>
                                          </p:val>
                                        </p:tav>
                                      </p:tavLst>
                                    </p:anim>
                                  </p:childTnLst>
                                </p:cTn>
                              </p:par>
                            </p:childTnLst>
                          </p:cTn>
                        </p:par>
                        <p:par>
                          <p:cTn id="9" fill="hold">
                            <p:stCondLst>
                              <p:cond delay="1300"/>
                            </p:stCondLst>
                            <p:childTnLst>
                              <p:par>
                                <p:cTn id="10" presetID="23" presetClass="entr" presetSubtype="16" fill="hold" grpId="2" nodeType="afterEffect">
                                  <p:stCondLst>
                                    <p:cond delay="0"/>
                                  </p:stCondLst>
                                  <p:iterate>
                                    <p:tmAbs val="0"/>
                                  </p:iterate>
                                  <p:childTnLst>
                                    <p:set>
                                      <p:cBhvr>
                                        <p:cTn id="11" fill="hold"/>
                                        <p:tgtEl>
                                          <p:spTgt spid="1609"/>
                                        </p:tgtEl>
                                        <p:attrNameLst>
                                          <p:attrName>style.visibility</p:attrName>
                                        </p:attrNameLst>
                                      </p:cBhvr>
                                      <p:to>
                                        <p:strVal val="visible"/>
                                      </p:to>
                                    </p:set>
                                    <p:anim calcmode="lin" valueType="num">
                                      <p:cBhvr>
                                        <p:cTn id="12" dur="1000" fill="hold"/>
                                        <p:tgtEl>
                                          <p:spTgt spid="1609"/>
                                        </p:tgtEl>
                                        <p:attrNameLst>
                                          <p:attrName>ppt_w</p:attrName>
                                        </p:attrNameLst>
                                      </p:cBhvr>
                                      <p:tavLst>
                                        <p:tav tm="0">
                                          <p:val>
                                            <p:fltVal val="0"/>
                                          </p:val>
                                        </p:tav>
                                        <p:tav tm="100000">
                                          <p:val>
                                            <p:strVal val="#ppt_w"/>
                                          </p:val>
                                        </p:tav>
                                      </p:tavLst>
                                    </p:anim>
                                    <p:anim calcmode="lin" valueType="num">
                                      <p:cBhvr>
                                        <p:cTn id="13" dur="1000" fill="hold"/>
                                        <p:tgtEl>
                                          <p:spTgt spid="1609"/>
                                        </p:tgtEl>
                                        <p:attrNameLst>
                                          <p:attrName>ppt_h</p:attrName>
                                        </p:attrNameLst>
                                      </p:cBhvr>
                                      <p:tavLst>
                                        <p:tav tm="0">
                                          <p:val>
                                            <p:fltVal val="0"/>
                                          </p:val>
                                        </p:tav>
                                        <p:tav tm="100000">
                                          <p:val>
                                            <p:strVal val="#ppt_h"/>
                                          </p:val>
                                        </p:tav>
                                      </p:tavLst>
                                    </p:anim>
                                  </p:childTnLst>
                                </p:cTn>
                              </p:par>
                            </p:childTnLst>
                          </p:cTn>
                        </p:par>
                        <p:par>
                          <p:cTn id="14" fill="hold">
                            <p:stCondLst>
                              <p:cond delay="2300"/>
                            </p:stCondLst>
                            <p:childTnLst>
                              <p:par>
                                <p:cTn id="15" presetID="23" presetClass="entr" presetSubtype="16" fill="hold" grpId="3" nodeType="afterEffect">
                                  <p:stCondLst>
                                    <p:cond delay="0"/>
                                  </p:stCondLst>
                                  <p:iterate>
                                    <p:tmAbs val="0"/>
                                  </p:iterate>
                                  <p:childTnLst>
                                    <p:set>
                                      <p:cBhvr>
                                        <p:cTn id="16" fill="hold"/>
                                        <p:tgtEl>
                                          <p:spTgt spid="1601"/>
                                        </p:tgtEl>
                                        <p:attrNameLst>
                                          <p:attrName>style.visibility</p:attrName>
                                        </p:attrNameLst>
                                      </p:cBhvr>
                                      <p:to>
                                        <p:strVal val="visible"/>
                                      </p:to>
                                    </p:set>
                                    <p:anim calcmode="lin" valueType="num">
                                      <p:cBhvr>
                                        <p:cTn id="17" dur="1000" fill="hold"/>
                                        <p:tgtEl>
                                          <p:spTgt spid="1601"/>
                                        </p:tgtEl>
                                        <p:attrNameLst>
                                          <p:attrName>ppt_w</p:attrName>
                                        </p:attrNameLst>
                                      </p:cBhvr>
                                      <p:tavLst>
                                        <p:tav tm="0">
                                          <p:val>
                                            <p:fltVal val="0"/>
                                          </p:val>
                                        </p:tav>
                                        <p:tav tm="100000">
                                          <p:val>
                                            <p:strVal val="#ppt_w"/>
                                          </p:val>
                                        </p:tav>
                                      </p:tavLst>
                                    </p:anim>
                                    <p:anim calcmode="lin" valueType="num">
                                      <p:cBhvr>
                                        <p:cTn id="18" dur="1000" fill="hold"/>
                                        <p:tgtEl>
                                          <p:spTgt spid="1601"/>
                                        </p:tgtEl>
                                        <p:attrNameLst>
                                          <p:attrName>ppt_h</p:attrName>
                                        </p:attrNameLst>
                                      </p:cBhvr>
                                      <p:tavLst>
                                        <p:tav tm="0">
                                          <p:val>
                                            <p:fltVal val="0"/>
                                          </p:val>
                                        </p:tav>
                                        <p:tav tm="100000">
                                          <p:val>
                                            <p:strVal val="#ppt_h"/>
                                          </p:val>
                                        </p:tav>
                                      </p:tavLst>
                                    </p:anim>
                                  </p:childTnLst>
                                </p:cTn>
                              </p:par>
                            </p:childTnLst>
                          </p:cTn>
                        </p:par>
                        <p:par>
                          <p:cTn id="19" fill="hold">
                            <p:stCondLst>
                              <p:cond delay="3300"/>
                            </p:stCondLst>
                            <p:childTnLst>
                              <p:par>
                                <p:cTn id="20" presetID="23" presetClass="entr" presetSubtype="16" fill="hold" grpId="4" nodeType="afterEffect">
                                  <p:stCondLst>
                                    <p:cond delay="0"/>
                                  </p:stCondLst>
                                  <p:iterate>
                                    <p:tmAbs val="0"/>
                                  </p:iterate>
                                  <p:childTnLst>
                                    <p:set>
                                      <p:cBhvr>
                                        <p:cTn id="21" fill="hold"/>
                                        <p:tgtEl>
                                          <p:spTgt spid="1610"/>
                                        </p:tgtEl>
                                        <p:attrNameLst>
                                          <p:attrName>style.visibility</p:attrName>
                                        </p:attrNameLst>
                                      </p:cBhvr>
                                      <p:to>
                                        <p:strVal val="visible"/>
                                      </p:to>
                                    </p:set>
                                    <p:anim calcmode="lin" valueType="num">
                                      <p:cBhvr>
                                        <p:cTn id="22" dur="1000" fill="hold"/>
                                        <p:tgtEl>
                                          <p:spTgt spid="1610"/>
                                        </p:tgtEl>
                                        <p:attrNameLst>
                                          <p:attrName>ppt_w</p:attrName>
                                        </p:attrNameLst>
                                      </p:cBhvr>
                                      <p:tavLst>
                                        <p:tav tm="0">
                                          <p:val>
                                            <p:fltVal val="0"/>
                                          </p:val>
                                        </p:tav>
                                        <p:tav tm="100000">
                                          <p:val>
                                            <p:strVal val="#ppt_w"/>
                                          </p:val>
                                        </p:tav>
                                      </p:tavLst>
                                    </p:anim>
                                    <p:anim calcmode="lin" valueType="num">
                                      <p:cBhvr>
                                        <p:cTn id="23" dur="1000" fill="hold"/>
                                        <p:tgtEl>
                                          <p:spTgt spid="16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0" grpId="1" animBg="1" advAuto="0"/>
      <p:bldP spid="1601" grpId="3" animBg="1" advAuto="0"/>
      <p:bldP spid="1609" grpId="2" animBg="1" advAuto="0"/>
      <p:bldP spid="1610" grpId="4" animBg="1" advAuto="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615"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61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61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88</a:t>
            </a:fld>
            <a:endParaRPr/>
          </a:p>
        </p:txBody>
      </p:sp>
      <p:sp>
        <p:nvSpPr>
          <p:cNvPr id="161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61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620"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621" name="Verification tells us that we’ve built the system right…"/>
          <p:cNvSpPr txBox="1"/>
          <p:nvPr/>
        </p:nvSpPr>
        <p:spPr>
          <a:xfrm>
            <a:off x="3635026" y="2884616"/>
            <a:ext cx="17113948" cy="8401523"/>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marL="833437" indent="-833437" algn="l">
              <a:buSzPct val="145000"/>
              <a:buChar char="•"/>
              <a:defRPr sz="6000"/>
            </a:pPr>
            <a:r>
              <a:t>Verification tells us that we’ve built the system right</a:t>
            </a:r>
          </a:p>
          <a:p>
            <a:pPr marL="833437" indent="-833437" algn="l">
              <a:buSzPct val="145000"/>
              <a:buChar char="•"/>
              <a:defRPr sz="6000"/>
            </a:pPr>
            <a:endParaRPr/>
          </a:p>
          <a:p>
            <a:pPr marL="833437" indent="-833437" algn="l">
              <a:buSzPct val="145000"/>
              <a:buChar char="•"/>
              <a:defRPr sz="6000"/>
            </a:pPr>
            <a:r>
              <a:t>Validation tells us the we’ve built the right system</a:t>
            </a:r>
          </a:p>
        </p:txBody>
      </p:sp>
      <p:sp>
        <p:nvSpPr>
          <p:cNvPr id="1622" name="V &amp; V"/>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V &amp; V</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625"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62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62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89</a:t>
            </a:fld>
            <a:endParaRPr/>
          </a:p>
        </p:txBody>
      </p:sp>
      <p:sp>
        <p:nvSpPr>
          <p:cNvPr id="162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62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630" name="A Product Requirements Document Describes the Intended Use of the Product…"/>
          <p:cNvSpPr txBox="1">
            <a:spLocks noGrp="1"/>
          </p:cNvSpPr>
          <p:nvPr>
            <p:ph type="body" idx="1"/>
          </p:nvPr>
        </p:nvSpPr>
        <p:spPr>
          <a:xfrm>
            <a:off x="2080161" y="3686461"/>
            <a:ext cx="20223678" cy="8319377"/>
          </a:xfrm>
          <a:prstGeom prst="rect">
            <a:avLst/>
          </a:prstGeom>
          <a:effectLst>
            <a:outerShdw blurRad="50800" dist="63500" dir="5400000" rotWithShape="0">
              <a:srgbClr val="000000"/>
            </a:outerShdw>
          </a:effectLst>
        </p:spPr>
        <p:txBody>
          <a:bodyPr/>
          <a:lstStyle/>
          <a:p>
            <a:r>
              <a:t>A Product Requirements Document</a:t>
            </a:r>
            <a:br/>
            <a:r>
              <a:t>Describes the Intended Use of the Product</a:t>
            </a:r>
          </a:p>
          <a:p>
            <a:endParaRPr/>
          </a:p>
          <a:p>
            <a:r>
              <a:t>A System Requirements Specification describes what</a:t>
            </a:r>
            <a:br/>
            <a:r>
              <a:t>the System will do and how well it will do it</a:t>
            </a:r>
          </a:p>
          <a:p>
            <a:endParaRPr/>
          </a:p>
          <a:p>
            <a:r>
              <a:t>For larger systems, subordinate Requirements Documents describe</a:t>
            </a:r>
            <a:br/>
            <a:r>
              <a:t>enough detail to build a testable subsystem</a:t>
            </a:r>
          </a:p>
        </p:txBody>
      </p:sp>
      <p:sp>
        <p:nvSpPr>
          <p:cNvPr id="1631"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632"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630">
                                            <p:bg/>
                                          </p:spTgt>
                                        </p:tgtEl>
                                        <p:attrNameLst>
                                          <p:attrName>style.visibility</p:attrName>
                                        </p:attrNameLst>
                                      </p:cBhvr>
                                      <p:to>
                                        <p:strVal val="visible"/>
                                      </p:to>
                                    </p:set>
                                    <p:anim calcmode="lin" valueType="num">
                                      <p:cBhvr>
                                        <p:cTn id="7" dur="1000" fill="hold"/>
                                        <p:tgtEl>
                                          <p:spTgt spid="1630">
                                            <p:bg/>
                                          </p:spTgt>
                                        </p:tgtEl>
                                        <p:attrNameLst>
                                          <p:attrName>ppt_w</p:attrName>
                                        </p:attrNameLst>
                                      </p:cBhvr>
                                      <p:tavLst>
                                        <p:tav tm="0">
                                          <p:val>
                                            <p:fltVal val="0"/>
                                          </p:val>
                                        </p:tav>
                                        <p:tav tm="100000">
                                          <p:val>
                                            <p:strVal val="#ppt_w"/>
                                          </p:val>
                                        </p:tav>
                                      </p:tavLst>
                                    </p:anim>
                                    <p:anim calcmode="lin" valueType="num">
                                      <p:cBhvr>
                                        <p:cTn id="8" dur="1000" fill="hold"/>
                                        <p:tgtEl>
                                          <p:spTgt spid="1630">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630">
                                            <p:txEl>
                                              <p:pRg st="0" end="0"/>
                                            </p:txEl>
                                          </p:spTgt>
                                        </p:tgtEl>
                                        <p:attrNameLst>
                                          <p:attrName>style.visibility</p:attrName>
                                        </p:attrNameLst>
                                      </p:cBhvr>
                                      <p:to>
                                        <p:strVal val="visible"/>
                                      </p:to>
                                    </p:set>
                                    <p:anim calcmode="lin" valueType="num">
                                      <p:cBhvr>
                                        <p:cTn id="11" dur="1000" fill="hold"/>
                                        <p:tgtEl>
                                          <p:spTgt spid="1630">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63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1630">
                                            <p:txEl>
                                              <p:pRg st="1" end="1"/>
                                            </p:txEl>
                                          </p:spTgt>
                                        </p:tgtEl>
                                        <p:attrNameLst>
                                          <p:attrName>style.visibility</p:attrName>
                                        </p:attrNameLst>
                                      </p:cBhvr>
                                      <p:to>
                                        <p:strVal val="visible"/>
                                      </p:to>
                                    </p:set>
                                    <p:anim calcmode="lin" valueType="num">
                                      <p:cBhvr>
                                        <p:cTn id="17" dur="1000" fill="hold"/>
                                        <p:tgtEl>
                                          <p:spTgt spid="1630">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63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1630">
                                            <p:txEl>
                                              <p:pRg st="2" end="2"/>
                                            </p:txEl>
                                          </p:spTgt>
                                        </p:tgtEl>
                                        <p:attrNameLst>
                                          <p:attrName>style.visibility</p:attrName>
                                        </p:attrNameLst>
                                      </p:cBhvr>
                                      <p:to>
                                        <p:strVal val="visible"/>
                                      </p:to>
                                    </p:set>
                                    <p:anim calcmode="lin" valueType="num">
                                      <p:cBhvr>
                                        <p:cTn id="23" dur="1000" fill="hold"/>
                                        <p:tgtEl>
                                          <p:spTgt spid="16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63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1630">
                                            <p:txEl>
                                              <p:pRg st="3" end="3"/>
                                            </p:txEl>
                                          </p:spTgt>
                                        </p:tgtEl>
                                        <p:attrNameLst>
                                          <p:attrName>style.visibility</p:attrName>
                                        </p:attrNameLst>
                                      </p:cBhvr>
                                      <p:to>
                                        <p:strVal val="visible"/>
                                      </p:to>
                                    </p:set>
                                    <p:anim calcmode="lin" valueType="num">
                                      <p:cBhvr>
                                        <p:cTn id="29" dur="1000" fill="hold"/>
                                        <p:tgtEl>
                                          <p:spTgt spid="1630">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163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1" nodeType="clickEffect">
                                  <p:stCondLst>
                                    <p:cond delay="0"/>
                                  </p:stCondLst>
                                  <p:iterate>
                                    <p:tmAbs val="0"/>
                                  </p:iterate>
                                  <p:childTnLst>
                                    <p:set>
                                      <p:cBhvr>
                                        <p:cTn id="34" fill="hold"/>
                                        <p:tgtEl>
                                          <p:spTgt spid="1630">
                                            <p:txEl>
                                              <p:pRg st="4" end="4"/>
                                            </p:txEl>
                                          </p:spTgt>
                                        </p:tgtEl>
                                        <p:attrNameLst>
                                          <p:attrName>style.visibility</p:attrName>
                                        </p:attrNameLst>
                                      </p:cBhvr>
                                      <p:to>
                                        <p:strVal val="visible"/>
                                      </p:to>
                                    </p:set>
                                    <p:anim calcmode="lin" valueType="num">
                                      <p:cBhvr>
                                        <p:cTn id="35" dur="1000" fill="hold"/>
                                        <p:tgtEl>
                                          <p:spTgt spid="1630">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630">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0"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287"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288"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289" name="Slide Number"/>
          <p:cNvSpPr txBox="1">
            <a:spLocks noGrp="1"/>
          </p:cNvSpPr>
          <p:nvPr>
            <p:ph type="sldNum" sz="quarter" idx="2"/>
          </p:nvPr>
        </p:nvSpPr>
        <p:spPr>
          <a:xfrm>
            <a:off x="23206738" y="12981426"/>
            <a:ext cx="257176" cy="3714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290"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291"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292" name="Agenda"/>
          <p:cNvSpPr txBox="1">
            <a:spLocks noGrp="1"/>
          </p:cNvSpPr>
          <p:nvPr>
            <p:ph type="title"/>
          </p:nvPr>
        </p:nvSpPr>
        <p:spPr>
          <a:xfrm>
            <a:off x="4833937" y="1654740"/>
            <a:ext cx="14716126" cy="1931266"/>
          </a:xfrm>
          <a:prstGeom prst="rect">
            <a:avLst/>
          </a:prstGeom>
        </p:spPr>
        <p:txBody>
          <a:bodyPr>
            <a:normAutofit fontScale="90000"/>
          </a:bodyPr>
          <a:lstStyle/>
          <a:p>
            <a:r>
              <a:t>Agenda</a:t>
            </a:r>
          </a:p>
        </p:txBody>
      </p:sp>
      <p:sp>
        <p:nvSpPr>
          <p:cNvPr id="293" name="Why Requirements?"/>
          <p:cNvSpPr txBox="1">
            <a:spLocks noGrp="1"/>
          </p:cNvSpPr>
          <p:nvPr>
            <p:ph type="body" sz="quarter" idx="1"/>
          </p:nvPr>
        </p:nvSpPr>
        <p:spPr>
          <a:xfrm>
            <a:off x="2080161" y="4263900"/>
            <a:ext cx="20223678" cy="1195586"/>
          </a:xfrm>
          <a:prstGeom prst="rect">
            <a:avLst/>
          </a:prstGeom>
          <a:effectLst>
            <a:outerShdw blurRad="50800" dist="63500" dir="5400000" rotWithShape="0">
              <a:srgbClr val="000000"/>
            </a:outerShdw>
          </a:effectLst>
        </p:spPr>
        <p:txBody>
          <a:bodyPr/>
          <a:lstStyle>
            <a:lvl1pPr>
              <a:defRPr sz="6600"/>
            </a:lvl1pPr>
          </a:lstStyle>
          <a:p>
            <a:r>
              <a:t>Why Requirements?</a:t>
            </a:r>
          </a:p>
        </p:txBody>
      </p:sp>
      <p:sp>
        <p:nvSpPr>
          <p:cNvPr id="294"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295" name="Requirements of Good Requirements"/>
          <p:cNvSpPr txBox="1"/>
          <p:nvPr/>
        </p:nvSpPr>
        <p:spPr>
          <a:xfrm>
            <a:off x="2080161" y="6933464"/>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Requirements of Good Requirements</a:t>
            </a:r>
          </a:p>
        </p:txBody>
      </p:sp>
      <p:sp>
        <p:nvSpPr>
          <p:cNvPr id="296" name="Organizing Them"/>
          <p:cNvSpPr txBox="1"/>
          <p:nvPr/>
        </p:nvSpPr>
        <p:spPr>
          <a:xfrm>
            <a:off x="2080161" y="9605766"/>
            <a:ext cx="20223678" cy="1190111"/>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Organizing Them</a:t>
            </a:r>
          </a:p>
        </p:txBody>
      </p:sp>
      <p:sp>
        <p:nvSpPr>
          <p:cNvPr id="297" name="Where Do We Find Them?"/>
          <p:cNvSpPr txBox="1"/>
          <p:nvPr/>
        </p:nvSpPr>
        <p:spPr>
          <a:xfrm>
            <a:off x="2080161" y="8268246"/>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4841"/>
                  </a:srgbClr>
                </a:solidFill>
              </a:defRPr>
            </a:lvl1pPr>
          </a:lstStyle>
          <a:p>
            <a:r>
              <a:t>Where Do We Find Them?</a:t>
            </a:r>
          </a:p>
        </p:txBody>
      </p:sp>
      <p:sp>
        <p:nvSpPr>
          <p:cNvPr id="298" name="Writing Requirements"/>
          <p:cNvSpPr txBox="1"/>
          <p:nvPr/>
        </p:nvSpPr>
        <p:spPr>
          <a:xfrm>
            <a:off x="2080161" y="5598682"/>
            <a:ext cx="20223678" cy="1195586"/>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600">
                <a:solidFill>
                  <a:srgbClr val="FFFFFF">
                    <a:alpha val="25119"/>
                  </a:srgbClr>
                </a:solidFill>
              </a:defRPr>
            </a:lvl1pPr>
          </a:lstStyle>
          <a:p>
            <a:r>
              <a:t>Writing Requirements</a:t>
            </a:r>
          </a:p>
        </p:txBody>
      </p:sp>
    </p:spTree>
  </p:cSld>
  <p:clrMapOvr>
    <a:masterClrMapping/>
  </p:clrMapOvr>
  <mc:AlternateContent xmlns:mc="http://schemas.openxmlformats.org/markup-compatibility/2006" xmlns:p14="http://schemas.microsoft.com/office/powerpoint/2010/main">
    <mc:Choice Requires="p14">
      <p:transition spd="slow" advClick="0" advTm="0">
        <p14:prism dir="r"/>
      </p:transition>
    </mc:Choice>
    <mc:Fallback xmlns:a14="http://schemas.microsoft.com/office/drawing/2010/main" xmlns:m="http://schemas.openxmlformats.org/officeDocument/2006/math"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635"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63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63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90</a:t>
            </a:fld>
            <a:endParaRPr/>
          </a:p>
        </p:txBody>
      </p:sp>
      <p:sp>
        <p:nvSpPr>
          <p:cNvPr id="163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63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640" name="A Product Requirements Document…"/>
          <p:cNvSpPr txBox="1">
            <a:spLocks noGrp="1"/>
          </p:cNvSpPr>
          <p:nvPr>
            <p:ph type="body" idx="1"/>
          </p:nvPr>
        </p:nvSpPr>
        <p:spPr>
          <a:xfrm>
            <a:off x="2080161" y="3897819"/>
            <a:ext cx="20223678" cy="8319376"/>
          </a:xfrm>
          <a:prstGeom prst="rect">
            <a:avLst/>
          </a:prstGeom>
          <a:effectLst>
            <a:outerShdw blurRad="50800" dist="63500" dir="5400000" rotWithShape="0">
              <a:srgbClr val="000000"/>
            </a:outerShdw>
          </a:effectLst>
        </p:spPr>
        <p:txBody>
          <a:bodyPr/>
          <a:lstStyle/>
          <a:p>
            <a:r>
              <a:t>A Product Requirements Document</a:t>
            </a:r>
          </a:p>
          <a:p>
            <a:r>
              <a:t>Describes what we will Validate</a:t>
            </a:r>
          </a:p>
          <a:p>
            <a:endParaRPr/>
          </a:p>
          <a:p>
            <a:r>
              <a:t>A System Requirements Specification indicates</a:t>
            </a:r>
            <a:br/>
            <a:r>
              <a:t>What to Test in the Verification Process</a:t>
            </a:r>
          </a:p>
          <a:p>
            <a:endParaRPr/>
          </a:p>
          <a:p>
            <a:r>
              <a:t>Subordinate Requirements Documents describe</a:t>
            </a:r>
            <a:br/>
            <a:r>
              <a:t>What must be Tested to Enable Verification</a:t>
            </a:r>
          </a:p>
        </p:txBody>
      </p:sp>
      <p:sp>
        <p:nvSpPr>
          <p:cNvPr id="1641"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642"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645"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64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64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91</a:t>
            </a:fld>
            <a:endParaRPr/>
          </a:p>
        </p:txBody>
      </p:sp>
      <p:sp>
        <p:nvSpPr>
          <p:cNvPr id="164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64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650" name="At some point in time, requirements are reviewed and a “baseline” established…"/>
          <p:cNvSpPr txBox="1">
            <a:spLocks noGrp="1"/>
          </p:cNvSpPr>
          <p:nvPr>
            <p:ph type="body" sz="half" idx="1"/>
          </p:nvPr>
        </p:nvSpPr>
        <p:spPr>
          <a:xfrm>
            <a:off x="3912941" y="4486524"/>
            <a:ext cx="16558118" cy="6461750"/>
          </a:xfrm>
          <a:prstGeom prst="rect">
            <a:avLst/>
          </a:prstGeom>
          <a:effectLst>
            <a:outerShdw blurRad="50800" dist="63500" dir="5400000" rotWithShape="0">
              <a:srgbClr val="424242"/>
            </a:outerShdw>
          </a:effectLst>
        </p:spPr>
        <p:txBody>
          <a:bodyPr lIns="50800" tIns="50800" rIns="50800" bIns="50800">
            <a:noAutofit/>
          </a:bodyPr>
          <a:lstStyle/>
          <a:p>
            <a:pPr algn="l" defTabSz="584200">
              <a:spcBef>
                <a:spcPts val="1000"/>
              </a:spcBef>
              <a:buSzPct val="125000"/>
              <a:buChar char="•"/>
              <a:defRPr sz="6000">
                <a:effectLst>
                  <a:outerShdw blurRad="50800" dist="38100" dir="5400000" rotWithShape="0">
                    <a:srgbClr val="000000"/>
                  </a:outerShdw>
                </a:effectLst>
              </a:defRPr>
            </a:pPr>
            <a:r>
              <a:t>At some point in time, requirements are reviewed and a “baseline” established</a:t>
            </a:r>
          </a:p>
          <a:p>
            <a:pPr algn="l" defTabSz="584200">
              <a:spcBef>
                <a:spcPts val="1000"/>
              </a:spcBef>
              <a:buSzPct val="125000"/>
              <a:buChar char="•"/>
              <a:defRPr sz="6000">
                <a:effectLst>
                  <a:outerShdw blurRad="50800" dist="38100" dir="5400000" rotWithShape="0">
                    <a:srgbClr val="000000"/>
                  </a:outerShdw>
                </a:effectLst>
              </a:defRPr>
            </a:pPr>
            <a:r>
              <a:t>Requirements will still change or be added</a:t>
            </a:r>
          </a:p>
          <a:p>
            <a:pPr algn="l" defTabSz="584200">
              <a:spcBef>
                <a:spcPts val="1000"/>
              </a:spcBef>
              <a:buSzPct val="125000"/>
              <a:buChar char="•"/>
              <a:defRPr sz="6000">
                <a:effectLst>
                  <a:outerShdw blurRad="50800" dist="38100" dir="5400000" rotWithShape="0">
                    <a:srgbClr val="000000"/>
                  </a:outerShdw>
                </a:effectLst>
              </a:defRPr>
            </a:pPr>
            <a:r>
              <a:t>After the baseline has been set, changes will affect the project’s schedule and cost</a:t>
            </a:r>
          </a:p>
          <a:p>
            <a:pPr marL="1270000" lvl="1" indent="-381000" algn="l" defTabSz="584200">
              <a:spcBef>
                <a:spcPts val="1000"/>
              </a:spcBef>
              <a:buSzPct val="95000"/>
              <a:buChar char="-"/>
              <a:defRPr sz="6000">
                <a:effectLst>
                  <a:outerShdw blurRad="50800" dist="38100" dir="5400000" rotWithShape="0">
                    <a:srgbClr val="000000"/>
                  </a:outerShdw>
                </a:effectLst>
              </a:defRPr>
            </a:pPr>
            <a:r>
              <a:t>Each change must be reviewed and the impact considered</a:t>
            </a:r>
          </a:p>
        </p:txBody>
      </p:sp>
      <p:sp>
        <p:nvSpPr>
          <p:cNvPr id="1651"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652"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655"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656"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65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92</a:t>
            </a:fld>
            <a:endParaRPr/>
          </a:p>
        </p:txBody>
      </p:sp>
      <p:sp>
        <p:nvSpPr>
          <p:cNvPr id="1658"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659"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660"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
        <p:nvSpPr>
          <p:cNvPr id="1661" name="A Complete end-to-end Requirements Specification is a daunting task, especially for complex or large systems…"/>
          <p:cNvSpPr txBox="1"/>
          <p:nvPr/>
        </p:nvSpPr>
        <p:spPr>
          <a:xfrm>
            <a:off x="2809076" y="4222306"/>
            <a:ext cx="18765848" cy="5008565"/>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marL="889000" indent="-889000" algn="l">
              <a:buSzPct val="145000"/>
              <a:buChar char="•"/>
              <a:defRPr sz="6400"/>
            </a:pPr>
            <a:r>
              <a:t>A Complete end-to-end Requirements Specification is a daunting task, especially for complex or large systems</a:t>
            </a:r>
          </a:p>
          <a:p>
            <a:pPr marL="889000" indent="-889000" algn="l">
              <a:buSzPct val="145000"/>
              <a:buChar char="•"/>
              <a:defRPr sz="6400"/>
            </a:pPr>
            <a:endParaRPr/>
          </a:p>
          <a:p>
            <a:pPr marL="889000" indent="-889000" algn="l">
              <a:buSzPct val="145000"/>
              <a:buChar char="•"/>
              <a:defRPr sz="6400"/>
            </a:pPr>
            <a:r>
              <a:t>Requirements Specification must be a team effort</a:t>
            </a:r>
          </a:p>
        </p:txBody>
      </p:sp>
      <p:sp>
        <p:nvSpPr>
          <p:cNvPr id="1662" name="None of us is as smart as all of us"/>
          <p:cNvSpPr txBox="1"/>
          <p:nvPr/>
        </p:nvSpPr>
        <p:spPr>
          <a:xfrm>
            <a:off x="2887674" y="9600320"/>
            <a:ext cx="18608652" cy="1459243"/>
          </a:xfrm>
          <a:prstGeom prst="rect">
            <a:avLst/>
          </a:prstGeom>
          <a:ln w="12700">
            <a:miter lim="400000"/>
          </a:ln>
          <a:effectLst>
            <a:outerShdw blurRad="50800" dist="635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defRPr sz="6200">
                <a:solidFill>
                  <a:srgbClr val="FFFB00"/>
                </a:solidFill>
              </a:defRPr>
            </a:lvl1pPr>
          </a:lstStyle>
          <a:p>
            <a:r>
              <a:t>None of us is as smart as all of us</a:t>
            </a:r>
          </a:p>
        </p:txBody>
      </p:sp>
      <p:sp>
        <p:nvSpPr>
          <p:cNvPr id="1663" name="Organizing Requirements"/>
          <p:cNvSpPr txBox="1">
            <a:spLocks noGrp="1"/>
          </p:cNvSpPr>
          <p:nvPr>
            <p:ph type="title"/>
          </p:nvPr>
        </p:nvSpPr>
        <p:spPr>
          <a:xfrm>
            <a:off x="2636026" y="2117173"/>
            <a:ext cx="19111948" cy="1459244"/>
          </a:xfrm>
          <a:prstGeom prst="rect">
            <a:avLst/>
          </a:prstGeom>
        </p:spPr>
        <p:txBody>
          <a:bodyPr>
            <a:normAutofit fontScale="90000"/>
          </a:bodyPr>
          <a:lstStyle>
            <a:lvl1pPr defTabSz="624363">
              <a:defRPr sz="9120"/>
            </a:lvl1pPr>
          </a:lstStyle>
          <a:p>
            <a:r>
              <a:t>Organizing Requirements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1500"/>
                                  </p:stCondLst>
                                  <p:iterate>
                                    <p:tmAbs val="0"/>
                                  </p:iterate>
                                  <p:childTnLst>
                                    <p:set>
                                      <p:cBhvr>
                                        <p:cTn id="6" fill="hold"/>
                                        <p:tgtEl>
                                          <p:spTgt spid="1662"/>
                                        </p:tgtEl>
                                        <p:attrNameLst>
                                          <p:attrName>style.visibility</p:attrName>
                                        </p:attrNameLst>
                                      </p:cBhvr>
                                      <p:to>
                                        <p:strVal val="visible"/>
                                      </p:to>
                                    </p:set>
                                    <p:anim calcmode="lin" valueType="num">
                                      <p:cBhvr>
                                        <p:cTn id="7" dur="900" fill="hold"/>
                                        <p:tgtEl>
                                          <p:spTgt spid="1662"/>
                                        </p:tgtEl>
                                        <p:attrNameLst>
                                          <p:attrName>ppt_w</p:attrName>
                                        </p:attrNameLst>
                                      </p:cBhvr>
                                      <p:tavLst>
                                        <p:tav tm="0">
                                          <p:val>
                                            <p:fltVal val="0"/>
                                          </p:val>
                                        </p:tav>
                                        <p:tav tm="100000">
                                          <p:val>
                                            <p:strVal val="#ppt_w"/>
                                          </p:val>
                                        </p:tav>
                                      </p:tavLst>
                                    </p:anim>
                                    <p:anim calcmode="lin" valueType="num">
                                      <p:cBhvr>
                                        <p:cTn id="8" dur="900" fill="hold"/>
                                        <p:tgtEl>
                                          <p:spTgt spid="16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2" grpId="1" animBg="1" advAuto="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666"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667"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66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93</a:t>
            </a:fld>
            <a:endParaRPr/>
          </a:p>
        </p:txBody>
      </p:sp>
      <p:sp>
        <p:nvSpPr>
          <p:cNvPr id="1669"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670"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671" name="Bibliography"/>
          <p:cNvSpPr txBox="1">
            <a:spLocks noGrp="1"/>
          </p:cNvSpPr>
          <p:nvPr>
            <p:ph type="title"/>
          </p:nvPr>
        </p:nvSpPr>
        <p:spPr>
          <a:prstGeom prst="rect">
            <a:avLst/>
          </a:prstGeom>
        </p:spPr>
        <p:txBody>
          <a:bodyPr>
            <a:normAutofit fontScale="90000"/>
          </a:bodyPr>
          <a:lstStyle>
            <a:lvl1pPr defTabSz="624363">
              <a:defRPr sz="9120"/>
            </a:lvl1pPr>
          </a:lstStyle>
          <a:p>
            <a:r>
              <a:t>Bibliography</a:t>
            </a:r>
          </a:p>
        </p:txBody>
      </p:sp>
      <p:sp>
        <p:nvSpPr>
          <p:cNvPr id="1672" name="IEEE Standard Glossary of Software Engineering Terminology, IEEE STD 610.12-1990, http://standards.ieee.org/reading/ieee/std_public/description/se/610.12-1990_desc.html…"/>
          <p:cNvSpPr txBox="1">
            <a:spLocks noGrp="1"/>
          </p:cNvSpPr>
          <p:nvPr>
            <p:ph type="body" idx="1"/>
          </p:nvPr>
        </p:nvSpPr>
        <p:spPr>
          <a:prstGeom prst="rect">
            <a:avLst/>
          </a:prstGeom>
          <a:effectLst>
            <a:outerShdw blurRad="50800" dist="63500" dir="5400000" rotWithShape="0">
              <a:srgbClr val="424242"/>
            </a:outerShdw>
          </a:effectLst>
        </p:spPr>
        <p:txBody>
          <a:bodyPr/>
          <a:lstStyle/>
          <a:p>
            <a:pPr marL="0" indent="0" defTabSz="584200">
              <a:spcBef>
                <a:spcPts val="1000"/>
              </a:spcBef>
              <a:buSzPct val="100000"/>
              <a:buAutoNum type="arabicPeriod"/>
              <a:defRPr sz="4800">
                <a:effectLst>
                  <a:outerShdw blurRad="50800" dist="38100" dir="5400000" rotWithShape="0">
                    <a:srgbClr val="000000"/>
                  </a:outerShdw>
                </a:effectLst>
              </a:defRPr>
            </a:pPr>
            <a:r>
              <a:t> </a:t>
            </a:r>
            <a:r>
              <a:rPr i="1">
                <a:latin typeface="Gill Sans"/>
                <a:ea typeface="Gill Sans"/>
                <a:cs typeface="Gill Sans"/>
                <a:sym typeface="Gill Sans"/>
              </a:rPr>
              <a:t>IEEE Standard Glossary of Software Engineering Terminology</a:t>
            </a:r>
            <a:r>
              <a:t>, IEEE STD 610.12-1990,</a:t>
            </a:r>
            <a:br/>
            <a:r>
              <a:rPr u="sng">
                <a:hlinkClick r:id="rId3"/>
              </a:rPr>
              <a:t>http://standards.ieee.org/reading/ieee/std_public/description/se/610.12-1990_desc.html</a:t>
            </a:r>
          </a:p>
          <a:p>
            <a:pPr marL="0" indent="0" defTabSz="584200">
              <a:spcBef>
                <a:spcPts val="1000"/>
              </a:spcBef>
              <a:buSzPct val="100000"/>
              <a:buAutoNum type="arabicPeriod"/>
              <a:defRPr sz="4800">
                <a:effectLst>
                  <a:outerShdw blurRad="50800" dist="38100" dir="5400000" rotWithShape="0">
                    <a:srgbClr val="000000"/>
                  </a:outerShdw>
                </a:effectLst>
              </a:defRPr>
            </a:pPr>
            <a:r>
              <a:t>  </a:t>
            </a:r>
            <a:r>
              <a:rPr i="1">
                <a:latin typeface="Gill Sans"/>
                <a:ea typeface="Gill Sans"/>
                <a:cs typeface="Gill Sans"/>
                <a:sym typeface="Gill Sans"/>
              </a:rPr>
              <a:t>Mastering the Requirements Process—Third Edition</a:t>
            </a:r>
            <a:r>
              <a:t> by Suzanne Robertson and James Robertson, Addison-Wesley, 2013. ISBN 978-0-321-81574-3</a:t>
            </a:r>
          </a:p>
          <a:p>
            <a:pPr marL="0" indent="0" defTabSz="584200">
              <a:spcBef>
                <a:spcPts val="1000"/>
              </a:spcBef>
              <a:buSzPct val="100000"/>
              <a:buAutoNum type="arabicPeriod"/>
              <a:defRPr sz="4800">
                <a:effectLst>
                  <a:outerShdw blurRad="50800" dist="38100" dir="5400000" rotWithShape="0">
                    <a:srgbClr val="000000"/>
                  </a:outerShdw>
                </a:effectLst>
              </a:defRPr>
            </a:pPr>
            <a:r>
              <a:t> </a:t>
            </a:r>
            <a:r>
              <a:rPr i="1">
                <a:latin typeface="Gill Sans"/>
                <a:ea typeface="Gill Sans"/>
                <a:cs typeface="Gill Sans"/>
                <a:sym typeface="Gill Sans"/>
              </a:rPr>
              <a:t>Meeting the Challenges of Requirements Engineering</a:t>
            </a:r>
            <a:r>
              <a:t>, Bill Thomas, Published in SEI Interactive, March, 1999, </a:t>
            </a:r>
            <a:r>
              <a:rPr u="sng">
                <a:hlinkClick r:id="rId4"/>
              </a:rPr>
              <a:t>http://www.sei.cmu.edu/news-at-sei/features/1999/mar/Spotlight.mar99.pdf</a:t>
            </a:r>
          </a:p>
          <a:p>
            <a:pPr marL="0" indent="0" defTabSz="584200">
              <a:spcBef>
                <a:spcPts val="1000"/>
              </a:spcBef>
              <a:buSzPct val="100000"/>
              <a:buAutoNum type="arabicPeriod"/>
              <a:defRPr sz="4800">
                <a:effectLst>
                  <a:outerShdw blurRad="50800" dist="38100" dir="5400000" rotWithShape="0">
                    <a:srgbClr val="000000"/>
                  </a:outerShdw>
                </a:effectLst>
              </a:defRPr>
            </a:pPr>
            <a:r>
              <a:t> </a:t>
            </a:r>
            <a:r>
              <a:rPr i="1">
                <a:latin typeface="Gill Sans"/>
                <a:ea typeface="Gill Sans"/>
                <a:cs typeface="Gill Sans"/>
                <a:sym typeface="Gill Sans"/>
              </a:rPr>
              <a:t>Software Engineering Spring 2005 Lecture 4</a:t>
            </a:r>
            <a:r>
              <a:t>, New York University, Published on the web Spring 2005, </a:t>
            </a:r>
            <a:r>
              <a:rPr u="sng">
                <a:hlinkClick r:id="rId5"/>
              </a:rPr>
              <a:t>http://www.cs.nyu.edu/courses/spring05/V22.0474-001/lec/lec4_h4.pdf</a:t>
            </a:r>
          </a:p>
          <a:p>
            <a:pPr marL="0" indent="0" defTabSz="584200">
              <a:spcBef>
                <a:spcPts val="1000"/>
              </a:spcBef>
              <a:buSzPct val="100000"/>
              <a:buAutoNum type="arabicPeriod"/>
              <a:defRPr sz="4800">
                <a:effectLst>
                  <a:outerShdw blurRad="50800" dist="38100" dir="5400000" rotWithShape="0">
                    <a:srgbClr val="000000"/>
                  </a:outerShdw>
                </a:effectLst>
              </a:defRPr>
            </a:pPr>
            <a:r>
              <a:t> </a:t>
            </a:r>
            <a:r>
              <a:rPr i="1">
                <a:latin typeface="Gill Sans"/>
                <a:ea typeface="Gill Sans"/>
                <a:cs typeface="Gill Sans"/>
                <a:sym typeface="Gill Sans"/>
              </a:rPr>
              <a:t>Writing Quality Requirements</a:t>
            </a:r>
            <a:r>
              <a:t>, Wiegers, Karl E.,  </a:t>
            </a:r>
            <a:r>
              <a:rPr u="sng">
                <a:hlinkClick r:id="rId6"/>
              </a:rPr>
              <a:t>http://www.processimpact.com/articles/qualreqs.html</a:t>
            </a:r>
          </a:p>
        </p:txBody>
      </p:sp>
      <p:sp>
        <p:nvSpPr>
          <p:cNvPr id="1673"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pic>
        <p:nvPicPr>
          <p:cNvPr id="1676" name="DMC-logo-large.png" descr="DMC-logo-large.png"/>
          <p:cNvPicPr>
            <a:picLocks noChangeAspect="1"/>
          </p:cNvPicPr>
          <p:nvPr/>
        </p:nvPicPr>
        <p:blipFill>
          <a:blip r:embed="rId2">
            <a:extLst/>
          </a:blip>
          <a:stretch>
            <a:fillRect/>
          </a:stretch>
        </p:blipFill>
        <p:spPr>
          <a:xfrm>
            <a:off x="16988463" y="12788840"/>
            <a:ext cx="756648" cy="756648"/>
          </a:xfrm>
          <a:prstGeom prst="rect">
            <a:avLst/>
          </a:prstGeom>
          <a:ln w="12700">
            <a:miter lim="400000"/>
          </a:ln>
        </p:spPr>
      </p:pic>
      <p:sp>
        <p:nvSpPr>
          <p:cNvPr id="1677" name="doug murray consulting"/>
          <p:cNvSpPr txBox="1"/>
          <p:nvPr/>
        </p:nvSpPr>
        <p:spPr>
          <a:xfrm>
            <a:off x="17895571" y="12981426"/>
            <a:ext cx="208210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
            </a:lvl1pPr>
          </a:lstStyle>
          <a:p>
            <a:r>
              <a:t>doug murray consulting </a:t>
            </a:r>
          </a:p>
        </p:txBody>
      </p:sp>
      <p:sp>
        <p:nvSpPr>
          <p:cNvPr id="167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94</a:t>
            </a:fld>
            <a:endParaRPr/>
          </a:p>
        </p:txBody>
      </p:sp>
      <p:sp>
        <p:nvSpPr>
          <p:cNvPr id="1679"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680"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681" name="Bibliography"/>
          <p:cNvSpPr txBox="1">
            <a:spLocks noGrp="1"/>
          </p:cNvSpPr>
          <p:nvPr>
            <p:ph type="title"/>
          </p:nvPr>
        </p:nvSpPr>
        <p:spPr>
          <a:prstGeom prst="rect">
            <a:avLst/>
          </a:prstGeom>
        </p:spPr>
        <p:txBody>
          <a:bodyPr>
            <a:normAutofit fontScale="90000"/>
          </a:bodyPr>
          <a:lstStyle>
            <a:lvl1pPr defTabSz="624363">
              <a:defRPr sz="9120"/>
            </a:lvl1pPr>
          </a:lstStyle>
          <a:p>
            <a:r>
              <a:t>Bibliography</a:t>
            </a:r>
          </a:p>
        </p:txBody>
      </p:sp>
      <p:sp>
        <p:nvSpPr>
          <p:cNvPr id="1682" name="Writing Good Requirements, Hooks, Ivy,  http://www.complianceautomation.com/papers/writingreqs.htm, INCOSE 1993…"/>
          <p:cNvSpPr txBox="1">
            <a:spLocks noGrp="1"/>
          </p:cNvSpPr>
          <p:nvPr>
            <p:ph type="body" idx="1"/>
          </p:nvPr>
        </p:nvSpPr>
        <p:spPr>
          <a:prstGeom prst="rect">
            <a:avLst/>
          </a:prstGeom>
          <a:effectLst>
            <a:outerShdw blurRad="50800" dist="63500" dir="5400000" rotWithShape="0">
              <a:srgbClr val="424242"/>
            </a:outerShdw>
          </a:effectLst>
        </p:spPr>
        <p:txBody>
          <a:bodyPr/>
          <a:lstStyle/>
          <a:p>
            <a:pPr marL="0" indent="0" defTabSz="584200">
              <a:spcBef>
                <a:spcPts val="1000"/>
              </a:spcBef>
              <a:buSzPct val="100000"/>
              <a:buAutoNum type="arabicPeriod" startAt="6"/>
              <a:defRPr sz="4800">
                <a:effectLst>
                  <a:outerShdw blurRad="50800" dist="38100" dir="5400000" rotWithShape="0">
                    <a:srgbClr val="000000"/>
                  </a:outerShdw>
                </a:effectLst>
              </a:defRPr>
            </a:pPr>
            <a:r>
              <a:t> </a:t>
            </a:r>
            <a:r>
              <a:rPr i="1">
                <a:latin typeface="Gill Sans"/>
                <a:ea typeface="Gill Sans"/>
                <a:cs typeface="Gill Sans"/>
                <a:sym typeface="Gill Sans"/>
              </a:rPr>
              <a:t>Writing Good Requirements</a:t>
            </a:r>
            <a:r>
              <a:t>, Hooks, Ivy,  </a:t>
            </a:r>
            <a:r>
              <a:rPr u="sng">
                <a:hlinkClick r:id="rId3"/>
              </a:rPr>
              <a:t>http://www.complianceautomation.com/papers/writingreqs.htm</a:t>
            </a:r>
            <a:r>
              <a:t>, INCOSE 1993</a:t>
            </a:r>
          </a:p>
          <a:p>
            <a:pPr marL="0" indent="0" defTabSz="584200">
              <a:spcBef>
                <a:spcPts val="1000"/>
              </a:spcBef>
              <a:buSzPct val="100000"/>
              <a:buAutoNum type="arabicPeriod" startAt="6"/>
              <a:defRPr sz="4800">
                <a:effectLst>
                  <a:outerShdw blurRad="50800" dist="38100" dir="5400000" rotWithShape="0">
                    <a:srgbClr val="000000"/>
                  </a:outerShdw>
                </a:effectLst>
              </a:defRPr>
            </a:pPr>
            <a:r>
              <a:t> </a:t>
            </a:r>
            <a:r>
              <a:rPr i="1">
                <a:latin typeface="Gill Sans"/>
                <a:ea typeface="Gill Sans"/>
                <a:cs typeface="Gill Sans"/>
                <a:sym typeface="Gill Sans"/>
              </a:rPr>
              <a:t>Writing Good Requirements</a:t>
            </a:r>
            <a:r>
              <a:t>, Karl Wiegers, Published in Software Development Magazine, May 1999, </a:t>
            </a:r>
            <a:r>
              <a:rPr u="sng">
                <a:hlinkClick r:id="rId4"/>
              </a:rPr>
              <a:t>http://www.cs.bgu.ac.il/~elhadad/se/requirements-wiegers-sd-may99.html</a:t>
            </a:r>
            <a:r>
              <a:t>.</a:t>
            </a:r>
          </a:p>
          <a:p>
            <a:pPr marL="0" indent="0" defTabSz="584200">
              <a:spcBef>
                <a:spcPts val="1000"/>
              </a:spcBef>
              <a:buSzPct val="100000"/>
              <a:buAutoNum type="arabicPeriod" startAt="6"/>
              <a:defRPr sz="4800">
                <a:effectLst>
                  <a:outerShdw blurRad="50800" dist="38100" dir="5400000" rotWithShape="0">
                    <a:srgbClr val="000000"/>
                  </a:outerShdw>
                </a:effectLst>
              </a:defRPr>
            </a:pPr>
            <a:r>
              <a:t> </a:t>
            </a:r>
            <a:r>
              <a:rPr i="1">
                <a:latin typeface="Gill Sans"/>
                <a:ea typeface="Gill Sans"/>
                <a:cs typeface="Gill Sans"/>
                <a:sym typeface="Gill Sans"/>
              </a:rPr>
              <a:t>Writing Good Requirements (A Requirements Working Group Information Report)</a:t>
            </a:r>
            <a:r>
              <a:t>, Ivy Hooks, Published in Proceedings of the Third International Symposium of the INCOSE, Volume 3, 1993, </a:t>
            </a:r>
            <a:r>
              <a:rPr u="sng">
                <a:hlinkClick r:id="rId5"/>
              </a:rPr>
              <a:t>http://www.itmweb.com/essay543.htm</a:t>
            </a:r>
            <a:r>
              <a:t>.</a:t>
            </a:r>
          </a:p>
          <a:p>
            <a:pPr marL="0" indent="0" defTabSz="584200">
              <a:spcBef>
                <a:spcPts val="1000"/>
              </a:spcBef>
              <a:buSzPct val="100000"/>
              <a:buAutoNum type="arabicPeriod" startAt="6"/>
              <a:defRPr sz="4800">
                <a:effectLst>
                  <a:outerShdw blurRad="50800" dist="38100" dir="5400000" rotWithShape="0">
                    <a:srgbClr val="000000"/>
                  </a:outerShdw>
                </a:effectLst>
              </a:defRPr>
            </a:pPr>
            <a:r>
              <a:t> </a:t>
            </a:r>
            <a:r>
              <a:rPr i="1">
                <a:latin typeface="Gill Sans"/>
                <a:ea typeface="Gill Sans"/>
                <a:cs typeface="Gill Sans"/>
                <a:sym typeface="Gill Sans"/>
              </a:rPr>
              <a:t>Writing good requirements is a lot like writing good code</a:t>
            </a:r>
            <a:r>
              <a:t>, Jim Heumann, IBM, 30 June 2004, </a:t>
            </a:r>
            <a:r>
              <a:rPr u="sng">
                <a:hlinkClick r:id="rId6"/>
              </a:rPr>
              <a:t>http://www-106.ibm.com/developerworks/rational/library/5170.html</a:t>
            </a:r>
            <a:r>
              <a:t>.</a:t>
            </a:r>
          </a:p>
        </p:txBody>
      </p:sp>
      <p:sp>
        <p:nvSpPr>
          <p:cNvPr id="1683"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 name="Rectangle"/>
          <p:cNvSpPr/>
          <p:nvPr/>
        </p:nvSpPr>
        <p:spPr>
          <a:xfrm>
            <a:off x="508000" y="508000"/>
            <a:ext cx="23368000" cy="12192000"/>
          </a:xfrm>
          <a:prstGeom prst="rect">
            <a:avLst/>
          </a:prstGeom>
          <a:gradFill>
            <a:gsLst>
              <a:gs pos="12211">
                <a:schemeClr val="accent1">
                  <a:lumOff val="16847"/>
                </a:schemeClr>
              </a:gs>
              <a:gs pos="42981">
                <a:srgbClr val="3E7BEE"/>
              </a:gs>
              <a:gs pos="100000">
                <a:srgbClr val="2535DD"/>
              </a:gs>
            </a:gsLst>
            <a:lin ang="4201536"/>
          </a:gradFill>
          <a:ln w="12700">
            <a:miter lim="400000"/>
          </a:ln>
        </p:spPr>
        <p:txBody>
          <a:bodyPr lIns="71437" tIns="71437" rIns="71437" bIns="71437" anchor="ctr"/>
          <a:lstStyle/>
          <a:p>
            <a:pPr>
              <a:defRPr sz="3000">
                <a:latin typeface="Helvetica Neue Medium"/>
                <a:ea typeface="Helvetica Neue Medium"/>
                <a:cs typeface="Helvetica Neue Medium"/>
                <a:sym typeface="Helvetica Neue Medium"/>
              </a:defRPr>
            </a:pPr>
            <a:endParaRPr/>
          </a:p>
        </p:txBody>
      </p:sp>
      <p:sp>
        <p:nvSpPr>
          <p:cNvPr id="1686" name="Managing Requirements"/>
          <p:cNvSpPr txBox="1">
            <a:spLocks noGrp="1"/>
          </p:cNvSpPr>
          <p:nvPr>
            <p:ph type="ctrTitle"/>
          </p:nvPr>
        </p:nvSpPr>
        <p:spPr>
          <a:prstGeom prst="rect">
            <a:avLst/>
          </a:prstGeom>
        </p:spPr>
        <p:txBody>
          <a:bodyPr/>
          <a:lstStyle/>
          <a:p>
            <a:r>
              <a:t>Managing Requirements</a:t>
            </a:r>
          </a:p>
        </p:txBody>
      </p:sp>
      <p:sp>
        <p:nvSpPr>
          <p:cNvPr id="1687" name="Thank you for your attention"/>
          <p:cNvSpPr txBox="1">
            <a:spLocks noGrp="1"/>
          </p:cNvSpPr>
          <p:nvPr>
            <p:ph type="subTitle" sz="quarter" idx="1"/>
          </p:nvPr>
        </p:nvSpPr>
        <p:spPr>
          <a:prstGeom prst="rect">
            <a:avLst/>
          </a:prstGeom>
        </p:spPr>
        <p:txBody>
          <a:bodyPr/>
          <a:lstStyle/>
          <a:p>
            <a:r>
              <a:t>Thank you for your attention</a:t>
            </a:r>
          </a:p>
        </p:txBody>
      </p:sp>
      <p:pic>
        <p:nvPicPr>
          <p:cNvPr id="1688" name="DMC-logo-large.png" descr="DMC-logo-large.png"/>
          <p:cNvPicPr>
            <a:picLocks noChangeAspect="1"/>
          </p:cNvPicPr>
          <p:nvPr/>
        </p:nvPicPr>
        <p:blipFill>
          <a:blip r:embed="rId2">
            <a:extLst/>
          </a:blip>
          <a:stretch>
            <a:fillRect/>
          </a:stretch>
        </p:blipFill>
        <p:spPr>
          <a:xfrm>
            <a:off x="15616863" y="1962670"/>
            <a:ext cx="1277348" cy="1277348"/>
          </a:xfrm>
          <a:prstGeom prst="rect">
            <a:avLst/>
          </a:prstGeom>
          <a:ln w="12700">
            <a:miter lim="400000"/>
          </a:ln>
        </p:spPr>
      </p:pic>
      <p:sp>
        <p:nvSpPr>
          <p:cNvPr id="1689" name="doug murray consulting"/>
          <p:cNvSpPr txBox="1"/>
          <p:nvPr/>
        </p:nvSpPr>
        <p:spPr>
          <a:xfrm>
            <a:off x="16104871" y="2599756"/>
            <a:ext cx="3812873" cy="460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2200"/>
            </a:lvl1pPr>
          </a:lstStyle>
          <a:p>
            <a:r>
              <a:t>doug murray consulting </a:t>
            </a:r>
          </a:p>
        </p:txBody>
      </p:sp>
      <p:sp>
        <p:nvSpPr>
          <p:cNvPr id="1690" name="doug murray"/>
          <p:cNvSpPr txBox="1"/>
          <p:nvPr/>
        </p:nvSpPr>
        <p:spPr>
          <a:xfrm>
            <a:off x="869286" y="12852945"/>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doug murray</a:t>
            </a:r>
          </a:p>
        </p:txBody>
      </p:sp>
      <p:sp>
        <p:nvSpPr>
          <p:cNvPr id="1691" name="system architect"/>
          <p:cNvSpPr txBox="1"/>
          <p:nvPr/>
        </p:nvSpPr>
        <p:spPr>
          <a:xfrm>
            <a:off x="869286" y="13116256"/>
            <a:ext cx="3176042"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1600"/>
            </a:lvl1pPr>
          </a:lstStyle>
          <a:p>
            <a:r>
              <a:t>system architect</a:t>
            </a:r>
          </a:p>
        </p:txBody>
      </p:sp>
      <p:sp>
        <p:nvSpPr>
          <p:cNvPr id="169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95</a:t>
            </a:fld>
            <a:endParaRPr/>
          </a:p>
        </p:txBody>
      </p:sp>
      <p:sp>
        <p:nvSpPr>
          <p:cNvPr id="1693" name="february 9, 2017"/>
          <p:cNvSpPr txBox="1"/>
          <p:nvPr/>
        </p:nvSpPr>
        <p:spPr>
          <a:xfrm>
            <a:off x="4121587" y="12852945"/>
            <a:ext cx="2543666" cy="3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lnSpcReduction="10000"/>
          </a:bodyPr>
          <a:lstStyle>
            <a:lvl1pPr algn="l" defTabSz="624363">
              <a:defRPr sz="1520">
                <a:latin typeface="Gill Sans SemiBold"/>
                <a:ea typeface="Gill Sans SemiBold"/>
                <a:cs typeface="Gill Sans SemiBold"/>
                <a:sym typeface="Gill Sans SemiBold"/>
              </a:defRPr>
            </a:lvl1pPr>
          </a:lstStyle>
          <a:p>
            <a:r>
              <a:t>february 9, 2017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a:themeElements>
    <a:clrScheme name="White">
      <a:dk1>
        <a:srgbClr val="FFFFFF"/>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5315</Words>
  <Application>Microsoft Macintosh PowerPoint</Application>
  <PresentationFormat>Custom</PresentationFormat>
  <Paragraphs>1244</Paragraphs>
  <Slides>95</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95</vt:i4>
      </vt:variant>
    </vt:vector>
  </HeadingPairs>
  <TitlesOfParts>
    <vt:vector size="104" baseType="lpstr">
      <vt:lpstr>Calibri</vt:lpstr>
      <vt:lpstr>Consolas</vt:lpstr>
      <vt:lpstr>Gill Sans</vt:lpstr>
      <vt:lpstr>Gill Sans Light</vt:lpstr>
      <vt:lpstr>Gill Sans SemiBold</vt:lpstr>
      <vt:lpstr>Helvetica</vt:lpstr>
      <vt:lpstr>Helvetica Neue</vt:lpstr>
      <vt:lpstr>Helvetica Neue Medium</vt:lpstr>
      <vt:lpstr>White</vt:lpstr>
      <vt:lpstr>Managing Requirements</vt:lpstr>
      <vt:lpstr>Agenda</vt:lpstr>
      <vt:lpstr>Agenda</vt:lpstr>
      <vt:lpstr>Why Do We Need Requirements? </vt:lpstr>
      <vt:lpstr>Why Do We Need Requirements? </vt:lpstr>
      <vt:lpstr>Why Are Requirements So Important? </vt:lpstr>
      <vt:lpstr>Why Are Requirements So Important? </vt:lpstr>
      <vt:lpstr>Definitions</vt:lpstr>
      <vt:lpstr>Agenda</vt:lpstr>
      <vt:lpstr>Agenda</vt:lpstr>
      <vt:lpstr>Types of Requirements</vt:lpstr>
      <vt:lpstr>Examples</vt:lpstr>
      <vt:lpstr>Examples</vt:lpstr>
      <vt:lpstr>Examples</vt:lpstr>
      <vt:lpstr>Common Pitfalls</vt:lpstr>
      <vt:lpstr>Common Pitfalls</vt:lpstr>
      <vt:lpstr>Common Pitfalls</vt:lpstr>
      <vt:lpstr>Common Pitfalls</vt:lpstr>
      <vt:lpstr>Examples</vt:lpstr>
      <vt:lpstr>Examples</vt:lpstr>
      <vt:lpstr>Examples</vt:lpstr>
      <vt:lpstr>Words and Phrases to Avoid</vt:lpstr>
      <vt:lpstr>Words and Phrases to Avoid</vt:lpstr>
      <vt:lpstr>Agenda</vt:lpstr>
      <vt:lpstr>Agenda</vt:lpstr>
      <vt:lpstr>What Makes a Good Requirement?</vt:lpstr>
      <vt:lpstr>What Makes a Good Requirement?</vt:lpstr>
      <vt:lpstr>What Makes a Good Requirement?</vt:lpstr>
      <vt:lpstr>What Makes a Good Requirement?</vt:lpstr>
      <vt:lpstr>Requirements</vt:lpstr>
      <vt:lpstr>Requirements</vt:lpstr>
      <vt:lpstr>Requirements</vt:lpstr>
      <vt:lpstr>Requirements</vt:lpstr>
      <vt:lpstr>Requirements</vt:lpstr>
      <vt:lpstr>Requirements</vt:lpstr>
      <vt:lpstr>Requirements</vt:lpstr>
      <vt:lpstr>Requirements</vt:lpstr>
      <vt:lpstr>What Makes a Good Requirement?</vt:lpstr>
      <vt:lpstr>What Makes a Good Requirement?</vt:lpstr>
      <vt:lpstr>Requirements</vt:lpstr>
      <vt:lpstr>Requirements</vt:lpstr>
      <vt:lpstr>Customer Satisfaction</vt:lpstr>
      <vt:lpstr>Customer Dissatisfaction</vt:lpstr>
      <vt:lpstr>The Customer Perspective</vt:lpstr>
      <vt:lpstr>Non-Functional Requirements</vt:lpstr>
      <vt:lpstr>Non-Functional Requirements</vt:lpstr>
      <vt:lpstr>Non-Functional Requirements</vt:lpstr>
      <vt:lpstr>Non-Functional Requirements</vt:lpstr>
      <vt:lpstr>Agenda</vt:lpstr>
      <vt:lpstr>Agenda</vt:lpstr>
      <vt:lpstr>Requirements</vt:lpstr>
      <vt:lpstr>Requirements</vt:lpstr>
      <vt:lpstr>Requirements</vt:lpstr>
      <vt:lpstr>Where Do Requirements Come From?</vt:lpstr>
      <vt:lpstr>Where Do Requirements Come From?</vt:lpstr>
      <vt:lpstr>Where Do Requirements Come From?</vt:lpstr>
      <vt:lpstr>Where Do Requirements Come From?</vt:lpstr>
      <vt:lpstr>Where Do Requirements Come From?</vt:lpstr>
      <vt:lpstr>Where Do Requirements Come From?</vt:lpstr>
      <vt:lpstr>How Do We Gather Requirements?</vt:lpstr>
      <vt:lpstr>How Do We Gather Requirements?</vt:lpstr>
      <vt:lpstr>How Do We Gather Requirements?</vt:lpstr>
      <vt:lpstr>How Do We Gather Requirements?</vt:lpstr>
      <vt:lpstr>How Do We Gather Requirements?</vt:lpstr>
      <vt:lpstr>How Do We Gather Requirements?</vt:lpstr>
      <vt:lpstr>Agenda</vt:lpstr>
      <vt:lpstr>Agenda</vt:lpstr>
      <vt:lpstr>How Do We Organize?</vt:lpstr>
      <vt:lpstr>Organizing Requirements</vt:lpstr>
      <vt:lpstr>Organizing Requirements</vt:lpstr>
      <vt:lpstr>Organizing Requirements</vt:lpstr>
      <vt:lpstr>Organizing Requirements</vt:lpstr>
      <vt:lpstr>Organizing Requirements</vt:lpstr>
      <vt:lpstr>Organizing Requirements</vt:lpstr>
      <vt:lpstr>Organizing Requirements</vt:lpstr>
      <vt:lpstr>Organizing Requirements</vt:lpstr>
      <vt:lpstr>Organizing Requirements</vt:lpstr>
      <vt:lpstr>Organizing Requirements</vt:lpstr>
      <vt:lpstr>Organizing Requirements</vt:lpstr>
      <vt:lpstr>Organizing Requirements</vt:lpstr>
      <vt:lpstr>Organizing Requirements</vt:lpstr>
      <vt:lpstr>Organizing Requirements</vt:lpstr>
      <vt:lpstr>How Do We Organize?</vt:lpstr>
      <vt:lpstr>Project Model</vt:lpstr>
      <vt:lpstr>Dependencies</vt:lpstr>
      <vt:lpstr>Traceability</vt:lpstr>
      <vt:lpstr>Traceability</vt:lpstr>
      <vt:lpstr>V &amp; V</vt:lpstr>
      <vt:lpstr>Organizing Requirements</vt:lpstr>
      <vt:lpstr>Organizing Requirements</vt:lpstr>
      <vt:lpstr>Organizing Requirements</vt:lpstr>
      <vt:lpstr>Organizing Requirements</vt:lpstr>
      <vt:lpstr>Bibliography</vt:lpstr>
      <vt:lpstr>Bibliography</vt:lpstr>
      <vt:lpstr>Managing Requirements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Requirements</dc:title>
  <cp:lastModifiedBy>Doug Murray</cp:lastModifiedBy>
  <cp:revision>5</cp:revision>
  <cp:lastPrinted>2019-10-03T19:24:46Z</cp:lastPrinted>
  <dcterms:modified xsi:type="dcterms:W3CDTF">2019-10-04T16:30:31Z</dcterms:modified>
</cp:coreProperties>
</file>